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8" r:id="rId6"/>
    <p:sldId id="535" r:id="rId7"/>
    <p:sldId id="536" r:id="rId8"/>
    <p:sldId id="537" r:id="rId9"/>
    <p:sldId id="539" r:id="rId10"/>
    <p:sldId id="538" r:id="rId11"/>
    <p:sldId id="523" r:id="rId12"/>
    <p:sldId id="541" r:id="rId13"/>
    <p:sldId id="540" r:id="rId14"/>
    <p:sldId id="498" r:id="rId15"/>
    <p:sldId id="524" r:id="rId16"/>
    <p:sldId id="427" r:id="rId17"/>
  </p:sldIdLst>
  <p:sldSz cx="12192000" cy="6858000"/>
  <p:notesSz cx="6858000" cy="9144000"/>
  <p:embeddedFontLst>
    <p:embeddedFont>
      <p:font typeface="方正仿宋_GBK" panose="03000509000000000000" pitchFamily="65" charset="-122"/>
      <p:regular r:id="rId18"/>
    </p:embeddedFont>
    <p:embeddedFont>
      <p:font typeface="方正大标宋简体" panose="02010600030101010101" charset="-122"/>
      <p:regular r:id="rId19"/>
    </p:embeddedFont>
    <p:embeddedFont>
      <p:font typeface="方正书宋_GBK" panose="03000509000000000000" pitchFamily="65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方正大标宋_GBK" panose="03000509000000000000" pitchFamily="65" charset="-122"/>
      <p:regular r:id="rId22"/>
    </p:embeddedFont>
    <p:embeddedFont>
      <p:font typeface="NEU-HZ" panose="02010600010101010101" pitchFamily="2" charset="-122"/>
      <p:regular r:id="rId23"/>
      <p:italic r:id="rId24"/>
    </p:embeddedFont>
    <p:embeddedFont>
      <p:font typeface="方正小标宋_GBK" panose="03000509000000000000" pitchFamily="65" charset="-122"/>
      <p:regular r:id="rId25"/>
    </p:embeddedFont>
    <p:embeddedFont>
      <p:font typeface="方正楷体_GBK" panose="03000509000000000000" pitchFamily="65" charset="-122"/>
      <p:regular r:id="rId26"/>
    </p:embeddedFont>
    <p:embeddedFont>
      <p:font typeface="方正隶变_GBK" panose="03000509000000000000" pitchFamily="65" charset="-122"/>
      <p:regular r:id="rId27"/>
    </p:embeddedFont>
    <p:embeddedFont>
      <p:font typeface="方正黑体_GBK" panose="03000509000000000000" pitchFamily="65" charset="-122"/>
      <p:regular r:id="rId28"/>
    </p:embeddedFont>
    <p:embeddedFont>
      <p:font typeface="微软雅黑" panose="020B0503020204020204" pitchFamily="34" charset="-122"/>
      <p:regular r:id="rId29"/>
      <p:bold r:id="rId30"/>
    </p:embeddedFont>
    <p:embeddedFont>
      <p:font typeface="NEU-BZ" panose="02010600010101010101" pitchFamily="2" charset="-122"/>
      <p:regular r:id="rId31"/>
      <p:bold r:id="rId32"/>
      <p:italic r:id="rId33"/>
      <p:bold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6" autoAdjust="0"/>
    <p:restoredTop sz="94660" autoAdjust="0"/>
  </p:normalViewPr>
  <p:slideViewPr>
    <p:cSldViewPr snapToGrid="0">
      <p:cViewPr>
        <p:scale>
          <a:sx n="75" d="100"/>
          <a:sy n="75" d="100"/>
        </p:scale>
        <p:origin x="782" y="365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10" Type="http://schemas.openxmlformats.org/officeDocument/2006/relationships/slide" Target="slides/slide10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10.png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5" Type="http://schemas.openxmlformats.org/officeDocument/2006/relationships/image" Target="../media/image14.png"/><Relationship Id="rId4" Type="http://schemas.openxmlformats.org/officeDocument/2006/relationships/image" Target="../media/image13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9.png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16 </a:t>
            </a: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表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里的生物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7600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根据选文内容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完成思维导图。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221" y="1682159"/>
            <a:ext cx="11628153" cy="265492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051622" y="2763399"/>
            <a:ext cx="722024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为什么把哪样可怕的东西放在这么好的表里呢？</a:t>
            </a:r>
          </a:p>
        </p:txBody>
      </p:sp>
      <p:sp>
        <p:nvSpPr>
          <p:cNvPr id="9" name="矩形 8"/>
          <p:cNvSpPr/>
          <p:nvPr/>
        </p:nvSpPr>
        <p:spPr>
          <a:xfrm>
            <a:off x="2139047" y="3614115"/>
            <a:ext cx="653049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大半因为它有好听的声音吧（也许里边的蝎子与一般的不同）</a:t>
            </a:r>
          </a:p>
        </p:txBody>
      </p:sp>
      <p:sp>
        <p:nvSpPr>
          <p:cNvPr id="10" name="矩形 9"/>
          <p:cNvSpPr/>
          <p:nvPr/>
        </p:nvSpPr>
        <p:spPr>
          <a:xfrm>
            <a:off x="9271868" y="2367620"/>
            <a:ext cx="2537631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好奇心强、爱</a:t>
            </a:r>
            <a:r>
              <a:rPr lang="zh-CN" altLang="en-US" sz="2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观</a:t>
            </a:r>
            <a:endParaRPr lang="en-US" altLang="zh-CN" sz="2600" b="1" dirty="0" smtClean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2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察、善</a:t>
            </a:r>
            <a:r>
              <a:rPr lang="zh-CN" altLang="en-US" sz="2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思考、</a:t>
            </a:r>
            <a:r>
              <a:rPr lang="zh-CN" altLang="en-US" sz="2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想</a:t>
            </a:r>
            <a:endParaRPr lang="en-US" altLang="zh-CN" sz="2600" b="1" dirty="0" smtClean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2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象</a:t>
            </a:r>
            <a:r>
              <a:rPr lang="zh-CN" altLang="en-US" sz="2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力丰富</a:t>
            </a:r>
            <a:r>
              <a:rPr lang="zh-CN" altLang="en-US" sz="2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、有探</a:t>
            </a:r>
            <a:endParaRPr lang="en-US" altLang="zh-CN" sz="2600" b="1" dirty="0" smtClean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26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究</a:t>
            </a:r>
            <a:r>
              <a:rPr lang="zh-CN" altLang="en-US" sz="26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精神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477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2967335"/>
            <a:ext cx="1053635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选段中画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的句子先写出了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内心的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之后又写出了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内心的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弄清缘由之后内心得到了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。这两句话说明了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是一个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的孩子。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9" y="851519"/>
            <a:ext cx="11006455" cy="1816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u="sng" dirty="0" smtClean="0">
                <a:solidFill>
                  <a:srgbClr val="FFFFFF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我吓了一跳</a:t>
            </a:r>
            <a:r>
              <a:rPr lang="en-US" altLang="zh-CN" sz="3200" u="sng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蝎子是多么丑恶而恐怖的东西</a:t>
            </a:r>
            <a:r>
              <a:rPr lang="en-US" altLang="zh-CN" sz="3200" u="sng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为什么把它放在这样一个美丽的世界里呢</a:t>
            </a:r>
            <a:r>
              <a:rPr lang="en-US" altLang="zh-CN" sz="3200" u="sng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但是我也感到愉快</a:t>
            </a:r>
            <a:r>
              <a:rPr lang="en-US" altLang="zh-CN" sz="3200" u="sng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证实我的猜测没有错</a:t>
            </a:r>
            <a:r>
              <a:rPr lang="en-US" altLang="zh-CN" sz="3200" u="sng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表里边有一个活的生物。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440910" y="303496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惊讶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45288" y="37768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愉快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63137" y="45868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满足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5370724"/>
            <a:ext cx="3773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喜欢探索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求知欲强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54653" y="1839933"/>
            <a:ext cx="1119195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读选段中画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          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的句子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回答问题。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联系上文想一想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这样的话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指的是什么话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         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在文段中画出来。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2859" y="1104181"/>
            <a:ext cx="109555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u="wavy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这样的话我不知道说了多久</a:t>
            </a:r>
            <a:r>
              <a:rPr lang="en-US" altLang="zh-CN" sz="3200" u="wavy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wavy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也不知道到什么时候才不说了。</a:t>
            </a:r>
            <a:endParaRPr lang="zh-CN" altLang="en-US" dirty="0"/>
          </a:p>
        </p:txBody>
      </p:sp>
      <p:pic>
        <p:nvPicPr>
          <p:cNvPr id="8" name="image86.jpeg" descr="source:si_idp829017376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346150" y="1952057"/>
            <a:ext cx="1100972" cy="610932"/>
          </a:xfrm>
          <a:prstGeom prst="rect">
            <a:avLst/>
          </a:prstGeom>
        </p:spPr>
      </p:pic>
      <p:pic>
        <p:nvPicPr>
          <p:cNvPr id="9" name="image87.jpeg" descr="source:si_idp82905001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9824588" y="2775885"/>
            <a:ext cx="958430" cy="53183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05459" y="4308888"/>
            <a:ext cx="109417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后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来我见人就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说</a:t>
            </a:r>
            <a:r>
              <a:rPr lang="en-US" altLang="zh-CN" sz="3200" dirty="0" smtClean="0">
                <a:solidFill>
                  <a:srgbClr val="A46AA6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有蟋蟀在钵子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里</a:t>
            </a:r>
            <a:r>
              <a:rPr lang="en-US" altLang="zh-CN" sz="3200" dirty="0" smtClean="0">
                <a:solidFill>
                  <a:srgbClr val="A46AA6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蝈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蝈在葫芦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里</a:t>
            </a:r>
            <a:r>
              <a:rPr lang="en-US" altLang="zh-CN" sz="3200" dirty="0" smtClean="0">
                <a:solidFill>
                  <a:srgbClr val="A46AA6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鸟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儿在笼子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里</a:t>
            </a:r>
            <a:r>
              <a:rPr lang="en-US" altLang="zh-CN" sz="3200" dirty="0" smtClean="0">
                <a:solidFill>
                  <a:srgbClr val="A46AA6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父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亲却有一个小蝎子在表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里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27274" y="4496419"/>
            <a:ext cx="650167" cy="6406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40791" y="4414216"/>
            <a:ext cx="650167" cy="6406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8623" y="5132716"/>
            <a:ext cx="650167" cy="6406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51870" y="5165899"/>
            <a:ext cx="650167" cy="6406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36678" y="5191777"/>
            <a:ext cx="877330" cy="64060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404532" y="4581123"/>
            <a:ext cx="4956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8420642" y="4418601"/>
            <a:ext cx="2904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188474" y="5188546"/>
            <a:ext cx="2904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4331721" y="5213269"/>
            <a:ext cx="2904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9875233" y="5312230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en-US" dirty="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4977439" y="5080699"/>
            <a:ext cx="6089560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4974568" y="5120958"/>
            <a:ext cx="6089560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672859" y="5842931"/>
            <a:ext cx="9602483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678611" y="5891817"/>
            <a:ext cx="9602483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60253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1087100" cy="2367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小时候的我们总是充满天马行空的想象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现在回忆起来让人感觉很不可思议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甚至有些可笑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但这些都是成长的印记。请把你类似的趣事分享出来吧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6900" y="3249002"/>
            <a:ext cx="112801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小时候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我拿着爸爸的放大镜在院子里玩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我随手捡起一片干叶子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用放大镜照射观察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过了一会儿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叶子上出现了一个黑点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随后冒起了青烟。我兴奋极了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想着放大镜能把树叶烤焦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是不是也能把大米烤熟呢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我举着放大镜对着大米照了半天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胳膊都酸了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也没有将大米烤熟。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376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5901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2532" y="1576831"/>
            <a:ext cx="11176000" cy="1817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◆</a:t>
            </a:r>
            <a:r>
              <a:rPr lang="en-US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语言实践。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读了课文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你赞成父亲对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那样的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欺骗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吗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请照样子选择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并说明理由。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144" y="3542554"/>
            <a:ext cx="8136335" cy="30653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60" y="861094"/>
            <a:ext cx="8947283" cy="33987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5460" y="4259833"/>
            <a:ext cx="6295861" cy="77726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115620" y="429163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5460" y="4259833"/>
            <a:ext cx="1131062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文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中的父亲并不是有意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欺骗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孩子的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父亲那样说一是为了阻止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随便动手表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二是对小孩子无法讲清楚表的构造原理。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903720" y="5035782"/>
            <a:ext cx="44856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83406" y="5840682"/>
            <a:ext cx="1092850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83406" y="6623002"/>
            <a:ext cx="1092850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6" y="1542327"/>
            <a:ext cx="659461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把词组补充完整。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r="18100"/>
          <a:stretch/>
        </p:blipFill>
        <p:spPr>
          <a:xfrm>
            <a:off x="615636" y="2691072"/>
            <a:ext cx="3438779" cy="23295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3404" y="2739613"/>
            <a:ext cx="2964326" cy="22809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00989" y="2691072"/>
            <a:ext cx="3355653" cy="235629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315445" y="3154536"/>
            <a:ext cx="11817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狗</a:t>
            </a:r>
            <a:r>
              <a:rPr lang="zh-CN" altLang="zh-CN" sz="3400" b="1" dirty="0" smtClean="0">
                <a:solidFill>
                  <a:srgbClr val="E7258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16017" y="3233986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清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脆</a:t>
            </a:r>
            <a:endParaRPr lang="zh-CN" altLang="en-US" sz="34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88143" y="3238299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蟋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蟀</a:t>
            </a:r>
            <a:endParaRPr lang="zh-CN" altLang="en-US" sz="34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72968" y="4323655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蜇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</a:t>
            </a:r>
            <a:endParaRPr lang="zh-CN" altLang="en-US" sz="34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31699" y="4374353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阻 拦</a:t>
            </a:r>
            <a:endParaRPr lang="zh-CN" altLang="en-US" sz="34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00733" y="4390287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丑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恶</a:t>
            </a:r>
            <a:endParaRPr lang="zh-CN" altLang="en-US" sz="34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66421"/>
            <a:ext cx="1139899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二、给下列句子中的加点字选择正确的解释。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它坚硬的表盖里还会发出清脆的声音。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这个季节的香瓜又甜又脆。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哥哥很干脆地拒绝了他的无理要求。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  )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8856662" y="196669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08685" y="268990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46320" y="354866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827" y="4164222"/>
            <a:ext cx="6748429" cy="249790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184635" y="216070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306218" y="290233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696664" y="371571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1" y="861094"/>
            <a:ext cx="10890813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三、选词填空</a:t>
            </a:r>
            <a:r>
              <a:rPr lang="zh-CN" altLang="zh-CN" sz="34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34989" y="1936364"/>
            <a:ext cx="468691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神</a:t>
            </a:r>
            <a:r>
              <a:rPr lang="zh-CN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奇</a:t>
            </a:r>
            <a:r>
              <a:rPr lang="en-US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神秘</a:t>
            </a:r>
            <a:r>
              <a:rPr lang="en-US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奥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秘</a:t>
            </a:r>
            <a:endParaRPr lang="zh-CN" altLang="en-US" sz="3400" dirty="0">
              <a:solidFill>
                <a:srgbClr val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9128" y="2750313"/>
            <a:ext cx="109724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嫦娥六号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带回的月球背面样品将有助于人类揭开月背的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面纱。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航天员们在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天宫课堂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给我们演示了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的科学实验。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地壳一号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科学钻机助力科学家们更加深入地探索地球内部的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4377" y="367173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神秘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56936" y="435075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神奇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472" y="583860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奥秘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34989" y="1894894"/>
            <a:ext cx="4566143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11432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四、根据要求完成练习。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通过对文章内容的梳理可知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在探究表里的生物时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经历了一系列的思维过程。请把下面的思维导图补充完整。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提出观点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证实猜测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作出新猜测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产生疑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问</a:t>
            </a:r>
            <a:endParaRPr lang="en-US" altLang="zh-CN" sz="3400" dirty="0" smtClean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产生新疑问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作出推测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819871" y="482925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00278" y="482925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25214" y="482925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99538" y="482925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97636" y="482925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0728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哪里有死的东西会自己走动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并且能自动地发出和谐的声音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呢</a:t>
            </a:r>
            <a:r>
              <a:rPr lang="zh-CN" altLang="en-US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这句话运用了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的修辞手法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这样写的好处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结合课文内容可知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这句话是对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3400" u="sng" dirty="0" smtClean="0">
                <a:solidFill>
                  <a:schemeClr val="bg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solidFill>
                  <a:schemeClr val="bg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这一观点加以肯定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体现出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的孩子。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99568" y="254052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反问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63643" y="3288120"/>
            <a:ext cx="50818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加强语气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加深读者的印象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7824" y="3873897"/>
            <a:ext cx="10727674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凡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能发出声音的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都是活的生物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16393" y="5589932"/>
            <a:ext cx="3773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天真可爱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善于思考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66421"/>
            <a:ext cx="1091574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这句话运用了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描写来写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的猜想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从中可以感受到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荷花为什么白天开放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晚上合拢起来呢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请你使用例句中的人物描写方法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写一写你的猜想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08127" y="10365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心理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08383" y="1880147"/>
            <a:ext cx="777533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对表里的生物有着强烈的好奇心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4945" y="4041588"/>
            <a:ext cx="1091697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荷花白天开放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晚上花瓣就会合拢起来。我想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一定是荷花也和我们一样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晚上要合眼睡觉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白天睡醒了才睁开眼出来玩吧。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941793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五、阅读课文选段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u="sng" dirty="0" smtClean="0">
                <a:solidFill>
                  <a:schemeClr val="bg1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32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吓了一跳</a:t>
            </a:r>
            <a:r>
              <a:rPr lang="en-US" altLang="zh-CN" sz="32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蝎子是多么丑恶而恐怖的东西</a:t>
            </a:r>
            <a:r>
              <a:rPr lang="en-US" altLang="zh-CN" sz="32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为什么把它放在这样一个美丽的世界里</a:t>
            </a:r>
            <a:r>
              <a:rPr lang="zh-CN" altLang="zh-CN" sz="32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呢</a:t>
            </a:r>
            <a:r>
              <a:rPr lang="en-US" altLang="zh-CN" sz="3200" u="sng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但</a:t>
            </a:r>
            <a:r>
              <a:rPr lang="zh-CN" altLang="zh-CN" sz="32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是我也感到愉快</a:t>
            </a:r>
            <a:r>
              <a:rPr lang="en-US" altLang="zh-CN" sz="32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证实我的猜测没有错</a:t>
            </a:r>
            <a:r>
              <a:rPr lang="en-US" altLang="zh-CN" sz="32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表里边有一个活的生物。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我继续问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为什么把那样可怕的东西放在这么好的表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里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父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亲没有回答。我只想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大半因为它有好听的声音吧。但是一般的蝎子都没有这么好听的声音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也许这里边的蝎子与一般的不同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94179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后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来我见人就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说</a:t>
            </a:r>
            <a:r>
              <a:rPr lang="en-US" altLang="zh-CN" sz="3200" dirty="0" smtClean="0">
                <a:solidFill>
                  <a:srgbClr val="A46AA6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有蟋蟀在钵子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里</a:t>
            </a:r>
            <a:r>
              <a:rPr lang="en-US" altLang="zh-CN" sz="3200" dirty="0" smtClean="0">
                <a:solidFill>
                  <a:srgbClr val="A46AA6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蝈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蝈在葫芦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里</a:t>
            </a:r>
            <a:r>
              <a:rPr lang="en-US" altLang="zh-CN" sz="3200" dirty="0" smtClean="0">
                <a:solidFill>
                  <a:srgbClr val="A46AA6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鸟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儿在笼子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里</a:t>
            </a:r>
            <a:r>
              <a:rPr lang="en-US" altLang="zh-CN" sz="3200" dirty="0" smtClean="0">
                <a:solidFill>
                  <a:srgbClr val="A46AA6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父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亲却有一个小蝎子在表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里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u="wavy" dirty="0" smtClean="0">
                <a:solidFill>
                  <a:schemeClr val="bg1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u="wavy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</a:t>
            </a:r>
            <a:r>
              <a:rPr lang="zh-CN" altLang="zh-CN" sz="3200" u="wavy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样的话我不知道说了多久</a:t>
            </a:r>
            <a:r>
              <a:rPr lang="en-US" altLang="zh-CN" sz="3200" u="wavy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wavy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也不知道到什么时候才不说了。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7274" y="1028610"/>
            <a:ext cx="650167" cy="6406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40791" y="946407"/>
            <a:ext cx="650167" cy="6406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8623" y="1664907"/>
            <a:ext cx="650167" cy="6406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1870" y="1698090"/>
            <a:ext cx="650167" cy="6406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6678" y="1723968"/>
            <a:ext cx="877330" cy="64060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52860" y="3952690"/>
            <a:ext cx="940890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在文中的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“□”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里加上合适的标点符号。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04532" y="1113314"/>
            <a:ext cx="4956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20642" y="950792"/>
            <a:ext cx="2904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88474" y="1720737"/>
            <a:ext cx="2904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31721" y="1745460"/>
            <a:ext cx="2904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875233" y="1844421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726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1384</Words>
  <Application>Microsoft Office PowerPoint</Application>
  <PresentationFormat>宽屏</PresentationFormat>
  <Paragraphs>123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6" baseType="lpstr">
      <vt:lpstr>方正仿宋_GBK</vt:lpstr>
      <vt:lpstr>方正大标宋简体</vt:lpstr>
      <vt:lpstr>方正书宋_GBK</vt:lpstr>
      <vt:lpstr>楷体</vt:lpstr>
      <vt:lpstr>方正大标宋_GBK</vt:lpstr>
      <vt:lpstr>Arial</vt:lpstr>
      <vt:lpstr>NEU-HZ</vt:lpstr>
      <vt:lpstr>方正小标宋_GBK</vt:lpstr>
      <vt:lpstr>方正楷体_GBK</vt:lpstr>
      <vt:lpstr>方正隶变_GBK</vt:lpstr>
      <vt:lpstr>Wingdings</vt:lpstr>
      <vt:lpstr>Times New Roman</vt:lpstr>
      <vt:lpstr>方正黑体_GBK</vt:lpstr>
      <vt:lpstr>微软雅黑</vt:lpstr>
      <vt:lpstr>NEU-BZ</vt:lpstr>
      <vt:lpstr>汉仪雅酷黑 95W</vt:lpstr>
      <vt:lpstr>Calibri</vt:lpstr>
      <vt:lpstr>华文宋体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268</cp:revision>
  <dcterms:created xsi:type="dcterms:W3CDTF">2019-06-19T02:08:00Z</dcterms:created>
  <dcterms:modified xsi:type="dcterms:W3CDTF">2026-03-17T00:49:16Z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