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0" r:id="rId5"/>
    <p:sldId id="528" r:id="rId6"/>
    <p:sldId id="535" r:id="rId7"/>
    <p:sldId id="539" r:id="rId8"/>
    <p:sldId id="427" r:id="rId9"/>
  </p:sldIdLst>
  <p:sldSz cx="12192000" cy="6858000"/>
  <p:notesSz cx="6858000" cy="9144000"/>
  <p:embeddedFontLst>
    <p:embeddedFont>
      <p:font typeface="NEU-HZ" panose="02010600010101010101" pitchFamily="2" charset="-122"/>
      <p:regular r:id="rId10"/>
      <p:italic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方正大标宋_GBK" panose="03000509000000000000" pitchFamily="65" charset="-122"/>
      <p:regular r:id="rId16"/>
    </p:embeddedFont>
    <p:embeddedFont>
      <p:font typeface="方正大标宋简体" panose="02010600030101010101" charset="-122"/>
      <p:regular r:id="rId17"/>
    </p:embeddedFont>
    <p:embeddedFont>
      <p:font typeface="NEU-FZ" panose="02010600010101010101" pitchFamily="2" charset="-122"/>
      <p:regular r:id="rId18"/>
      <p:italic r:id="rId19"/>
    </p:embeddedFont>
    <p:embeddedFont>
      <p:font typeface="NEU-F1" panose="02020506000000020004" pitchFamily="18" charset="-122"/>
      <p:regular r:id="rId20"/>
      <p:italic r:id="rId21"/>
    </p:embeddedFont>
    <p:embeddedFont>
      <p:font typeface="方正仿宋_GBK" panose="03000509000000000000" pitchFamily="65" charset="-122"/>
      <p:regular r:id="rId22"/>
    </p:embeddedFont>
    <p:embeddedFont>
      <p:font typeface="方正隶变_GBK" panose="03000509000000000000" pitchFamily="65" charset="-122"/>
      <p:regular r:id="rId23"/>
    </p:embeddedFont>
    <p:embeddedFont>
      <p:font typeface="微软雅黑" panose="020B0503020204020204" pitchFamily="34" charset="-122"/>
      <p:regular r:id="rId24"/>
      <p:bold r:id="rId25"/>
    </p:embeddedFont>
    <p:embeddedFont>
      <p:font typeface="方正书宋_GBK" panose="03000509000000000000" pitchFamily="65" charset="-122"/>
      <p:regular r:id="rId26"/>
    </p:embeddedFont>
    <p:embeddedFont>
      <p:font typeface="楷体" panose="02010609060101010101" pitchFamily="49" charset="-122"/>
      <p:regular r:id="rId27"/>
    </p:embeddedFont>
    <p:embeddedFont>
      <p:font typeface="方正黑体_GBK" panose="03000509000000000000" pitchFamily="65" charset="-122"/>
      <p:regular r:id="rId28"/>
    </p:embeddedFont>
    <p:embeddedFont>
      <p:font typeface="方正小标宋_GBK" panose="03000509000000000000" pitchFamily="65" charset="-122"/>
      <p:regular r:id="rId29"/>
    </p:embeddedFont>
    <p:embeddedFont>
      <p:font typeface="方正楷体_GBK" panose="03000509000000000000" pitchFamily="65" charset="-122"/>
      <p:regular r:id="rId30"/>
    </p:embeddedFont>
    <p:embeddedFont>
      <p:font typeface="NEU-BZ" panose="02010600010101010101" pitchFamily="2" charset="-122"/>
      <p:regular r:id="rId31"/>
      <p:bold r:id="rId32"/>
      <p:italic r:id="rId33"/>
      <p:boldItalic r:id="rId3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216" autoAdjust="0"/>
    <p:restoredTop sz="94660" autoAdjust="0"/>
  </p:normalViewPr>
  <p:slideViewPr>
    <p:cSldViewPr snapToGrid="0">
      <p:cViewPr varScale="1">
        <p:scale>
          <a:sx n="89" d="100"/>
          <a:sy n="89" d="100"/>
        </p:scale>
        <p:origin x="269" y="77"/>
      </p:cViewPr>
      <p:guideLst>
        <p:guide orient="horz" pos="2193"/>
        <p:guide pos="3868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font" Target="fonts/font25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font" Target="fonts/font24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font" Target="fonts/font23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36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font" Target="fonts/font2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commentAuthors" Target="commentAuthor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8.xml"/><Relationship Id="rId3" Type="http://schemas.openxmlformats.org/officeDocument/2006/relationships/slide" Target="slides/slide3.xml"/><Relationship Id="rId7" Type="http://schemas.openxmlformats.org/officeDocument/2006/relationships/slide" Target="slides/slide7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5" Type="http://schemas.openxmlformats.org/officeDocument/2006/relationships/slide" Target="slides/slide5.xml"/><Relationship Id="rId4" Type="http://schemas.openxmlformats.org/officeDocument/2006/relationships/slide" Target="slides/slide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4.png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4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古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诗词诵读训练（四）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474141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5019041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5034430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下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7126" y="3218112"/>
            <a:ext cx="11437747" cy="11310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4500" dirty="0">
                <a:latin typeface="Calibri" panose="020F0502020204030204" pitchFamily="34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《游园不值</a:t>
            </a:r>
            <a:r>
              <a:rPr lang="zh-CN" altLang="zh-CN" sz="4500" dirty="0" smtClean="0">
                <a:latin typeface="Calibri" panose="020F0502020204030204" pitchFamily="34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》</a:t>
            </a:r>
            <a:r>
              <a:rPr lang="zh-CN" altLang="zh-CN" sz="45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4500" dirty="0">
                <a:latin typeface="Calibri" panose="020F0502020204030204" pitchFamily="34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《卜算子</a:t>
            </a:r>
            <a:r>
              <a:rPr lang="en-US" altLang="zh-CN" sz="4500" dirty="0">
                <a:latin typeface="NEU-F1" panose="02020506000000020004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4500" dirty="0">
                <a:latin typeface="Calibri" panose="020F0502020204030204" pitchFamily="34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送鲍浩然之浙东》</a:t>
            </a:r>
            <a:endParaRPr lang="zh-CN" altLang="zh-CN" sz="45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373115" cy="5115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一、读《卜算子</a:t>
            </a:r>
            <a:r>
              <a:rPr lang="en-US" altLang="zh-CN" sz="3200" dirty="0">
                <a:latin typeface="NEU-F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送鲍浩然之浙东》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补全词句。</a:t>
            </a:r>
          </a:p>
          <a:p>
            <a:pPr algn="ctr">
              <a:lnSpc>
                <a:spcPct val="18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卜算子</a:t>
            </a:r>
            <a:r>
              <a:rPr lang="en-US" altLang="zh-CN" sz="3200" dirty="0">
                <a:latin typeface="NEU-F1" panose="02020506000000020004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200" dirty="0">
                <a:latin typeface="Calibri" panose="020F0502020204030204" pitchFamily="34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送鲍浩然之浙东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</a:pPr>
            <a:r>
              <a:rPr lang="en-US" altLang="zh-CN" sz="3200" u="sng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山是眉峰聚。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眉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眼盈盈处。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才始送春归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又送君归去。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80000"/>
              </a:lnSpc>
            </a:pP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1819871" y="3418717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水是眼波横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55301" y="3418717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欲问行人去那边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14425" y="4279811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若到江南赶上春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56865" y="5155194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千万和春住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61094"/>
            <a:ext cx="1079164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“√”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给加点字词选择正确的解释。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送鲍浩然之浙东　　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的。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B.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去。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指示代词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才始送春归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开始。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B.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方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才。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C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正当。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眉眼盈盈处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清澈的样子。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动作轻盈。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C.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仪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态美好的样子。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908107" y="201922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174198" y="364154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606567" y="365293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045466" y="514198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469209" y="515924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4188545" y="261868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4291483" y="413346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284848" y="566824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975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1065"/>
            <a:ext cx="11006455" cy="5363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下列对这首词的赏析不正确的是哪一项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这是作者在浙东为好友鲍浩然送别时写的一首词。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上阕运用了比喻等修辞手法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把江南秀丽的山水比作眉眼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极富人情味。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这首词构思别致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下阕用了两个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送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和两个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归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把季节和人巧妙地联系起来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表面上吐露惜春之情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实际上寄托了对朋友美好前景的祝愿。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这是一首风格独特的送别词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以精巧的比喻寄寓委婉的情思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想象新颖且充满情趣。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57382" y="86109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5633273" cy="7527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二、对比阅读古诗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0792" y="1972103"/>
            <a:ext cx="404291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小标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400" dirty="0">
                <a:latin typeface="方正小标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游园不值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应怜屐齿印苍苔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小扣柴扉久不开。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春色满园关不住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一枝红杏出墙来。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6084497" y="2044459"/>
            <a:ext cx="472440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小标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二</a:t>
            </a:r>
            <a:r>
              <a:rPr lang="en-US" altLang="zh-CN" sz="3400" dirty="0">
                <a:latin typeface="方正小标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江畔独步寻花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其六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黄四娘家花满蹊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千朵万朵压枝低。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留连戏蝶时时舞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自在娇莺恰恰啼。</a:t>
            </a:r>
            <a:endParaRPr lang="zh-CN" altLang="en-US" sz="34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/>
          <a:srcRect r="31281"/>
          <a:stretch/>
        </p:blipFill>
        <p:spPr>
          <a:xfrm>
            <a:off x="5102913" y="2142597"/>
            <a:ext cx="676785" cy="365673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07187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古诗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是诗人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春日游园的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古诗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二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是诗人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独自在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一边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一边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12548" y="103650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叶绍翁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57913" y="103650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所见所感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84198" y="186204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杜甫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18480" y="184478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江边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501296" y="182753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散步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19871" y="261226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赏花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44319" y="261226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所见所闻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558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古诗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是一首赞美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的诗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作者游园看花进不了门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本来是一件扫兴的事情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但他从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想象出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感受到春天的生机勃发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心情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转为惊喜。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古诗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二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蹊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在诗中的意思是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。从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满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字我体会到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千朵万朵压枝低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中的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二字也生动形象地表达了这层含义。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5480336" y="103650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春天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71316" y="178748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一枝红杏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9871" y="254325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春色满园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57520" y="335193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遗憾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91340" y="409600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84237" y="488101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花多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389707" y="490843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08271" y="565403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78916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389</Words>
  <Application>Microsoft Office PowerPoint</Application>
  <PresentationFormat>宽屏</PresentationFormat>
  <Paragraphs>82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30" baseType="lpstr">
      <vt:lpstr>华文宋体</vt:lpstr>
      <vt:lpstr>NEU-HZ</vt:lpstr>
      <vt:lpstr>Calibri</vt:lpstr>
      <vt:lpstr>方正大标宋_GBK</vt:lpstr>
      <vt:lpstr>Arial</vt:lpstr>
      <vt:lpstr>方正大标宋简体</vt:lpstr>
      <vt:lpstr>NEU-FZ</vt:lpstr>
      <vt:lpstr>Times New Roman</vt:lpstr>
      <vt:lpstr>NEU-F1</vt:lpstr>
      <vt:lpstr>方正仿宋_GBK</vt:lpstr>
      <vt:lpstr>方正隶变_GBK</vt:lpstr>
      <vt:lpstr>微软雅黑</vt:lpstr>
      <vt:lpstr>方正书宋_GBK</vt:lpstr>
      <vt:lpstr>汉仪雅酷黑 95W</vt:lpstr>
      <vt:lpstr>楷体</vt:lpstr>
      <vt:lpstr>方正黑体_GBK</vt:lpstr>
      <vt:lpstr>Wingdings</vt:lpstr>
      <vt:lpstr>方正小标宋_GBK</vt:lpstr>
      <vt:lpstr>方正楷体_GBK</vt:lpstr>
      <vt:lpstr>宋体</vt:lpstr>
      <vt:lpstr>NEU-BZ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261</cp:revision>
  <dcterms:created xsi:type="dcterms:W3CDTF">2019-06-19T02:08:00Z</dcterms:created>
  <dcterms:modified xsi:type="dcterms:W3CDTF">2026-03-17T08:12:50Z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