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20" r:id="rId6"/>
    <p:sldId id="528" r:id="rId7"/>
    <p:sldId id="535" r:id="rId8"/>
    <p:sldId id="536" r:id="rId9"/>
    <p:sldId id="537" r:id="rId10"/>
    <p:sldId id="427" r:id="rId11"/>
  </p:sldIdLst>
  <p:sldSz cx="12192000" cy="6858000"/>
  <p:notesSz cx="6858000" cy="9144000"/>
  <p:embeddedFontLst>
    <p:embeddedFont>
      <p:font typeface="方正大标宋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楷体_GBK" panose="03000509000000000000" pitchFamily="65" charset="-122"/>
      <p:regular r:id="rId18"/>
    </p:embeddedFont>
    <p:embeddedFont>
      <p:font typeface="NEU-HZ" panose="02010600010101010101" pitchFamily="2" charset="-122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大标宋简体" panose="02010600030101010101" charset="-122"/>
      <p:regular r:id="rId25"/>
    </p:embeddedFont>
    <p:embeddedFont>
      <p:font typeface="NEU-BZ" panose="02010600010101010101" pitchFamily="2" charset="-122"/>
      <p:regular r:id="rId26"/>
      <p:bold r:id="rId27"/>
      <p:italic r:id="rId28"/>
      <p:boldItalic r:id="rId29"/>
    </p:embeddedFont>
    <p:embeddedFont>
      <p:font typeface="方正书宋_GBK" panose="03000509000000000000" pitchFamily="65" charset="-122"/>
      <p:regular r:id="rId30"/>
    </p:embeddedFont>
    <p:embeddedFont>
      <p:font typeface="方正魏碑_GBK" panose="03000509000000000000" pitchFamily="65" charset="-122"/>
      <p:regular r:id="rId31"/>
    </p:embeddedFont>
    <p:embeddedFont>
      <p:font typeface="NEU-XT" panose="02020503000000020003" pitchFamily="18" charset="-122"/>
      <p:regular r:id="rId32"/>
    </p:embeddedFont>
    <p:embeddedFont>
      <p:font typeface="方正隶变_GBK" panose="03000509000000000000" pitchFamily="65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古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诗词诵读训练（一）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344594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62222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63761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8853" y="3242309"/>
            <a:ext cx="89542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40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《采薇》 </a:t>
            </a:r>
            <a:r>
              <a:rPr lang="en-US" altLang="zh-CN" sz="40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40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40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40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40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《送元二使安西》 </a:t>
            </a:r>
            <a:endParaRPr lang="zh-CN" altLang="zh-CN" sz="4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7586" y="909878"/>
            <a:ext cx="1120571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一、按要求选择。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加点字的读音有误的一项是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雪霏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fēi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霏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wèi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城朝雨浥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轻尘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zài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渴载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饥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客舍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青青柳色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2853" y="18962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18924" y="287981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580305" y="2862356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18924" y="441941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67496" y="5188331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18924" y="364131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684484" y="364131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3143" y="735752"/>
            <a:ext cx="1120571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下列句子中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加点词解释有误的一项是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渭城朝雨浥轻尘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湿润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沾湿。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杨柳依依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形容柳丝轻轻随风摇曳的样子。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雨雪霏霏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指下雨和雪。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客舍青青柳色新 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旅店。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770084" y="2391768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828497" y="3420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65976" y="344850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74117" y="444325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99645" y="446326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05280" y="548614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34131" y="548614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62301" y="11336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3143" y="735752"/>
            <a:ext cx="112057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下列句子的朗读停顿划分有误的一项是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今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我来思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雨雪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霏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霏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行道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迟迟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载渴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载饥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劝君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更尽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杯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酒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西出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阳关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无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故人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64225" y="9311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371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91669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二、把下列诗句补充完整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并完成练习。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。今我来思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雨雪霏霏。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关于这四句诗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下列说法不正确的一项是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前两句诗描绘了杨柳随风摆动的情形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当时的心情是轻松愉悦的。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这四句诗写出了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当时出征和如今归家时的景物和心情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寓情于景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情景交融。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3097" y="172374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昔我往矣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51738" y="172374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杨柳依依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31312" y="25950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4" y="861094"/>
            <a:ext cx="669196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三、阅读下面的古诗</a:t>
            </a:r>
            <a:r>
              <a:rPr lang="en-US" altLang="zh-CN" sz="34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5389" y="1811547"/>
            <a:ext cx="8298611" cy="3141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en-US" altLang="zh-CN" sz="34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送元二使安</a:t>
            </a:r>
            <a:r>
              <a:rPr lang="zh-CN" altLang="zh-CN" sz="3400" dirty="0" smtClean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西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唐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王维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渭城朝雨浥轻尘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客舍青青柳色新。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劝君更尽一杯酒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西出阳关无故人。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4"/>
            <a:ext cx="10653623" cy="3141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34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别董大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唐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千里黄云白日曛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北风吹雁雪纷纷。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莫愁前路无知己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天下谁人不识君。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6606202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阅读两首古诗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完成表格。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026930"/>
              </p:ext>
            </p:extLst>
          </p:nvPr>
        </p:nvGraphicFramePr>
        <p:xfrm>
          <a:off x="802256" y="1794293"/>
          <a:ext cx="10709658" cy="3957320"/>
        </p:xfrm>
        <a:graphic>
          <a:graphicData uri="http://schemas.openxmlformats.org/drawingml/2006/table">
            <a:tbl>
              <a:tblPr firstRow="1" firstCol="1" bandRow="1"/>
              <a:tblGrid>
                <a:gridCol w="2196853"/>
                <a:gridCol w="1647640"/>
                <a:gridCol w="1647640"/>
                <a:gridCol w="3020672"/>
                <a:gridCol w="2196853"/>
              </a:tblGrid>
              <a:tr h="11214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882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诗题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题材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写法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描写的景物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给人的感觉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2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送元二使安西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4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Calibri" panose="020F0502020204030204" pitchFamily="34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别董大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000" dirty="0" smtClean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088828" y="4132139"/>
            <a:ext cx="1338828" cy="712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送别诗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13123" y="4169522"/>
            <a:ext cx="1723549" cy="712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借景抒情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0580" y="3583735"/>
            <a:ext cx="2492990" cy="712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雨、客舍、柳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22471" y="3588048"/>
            <a:ext cx="954107" cy="712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清新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92287" y="4372878"/>
            <a:ext cx="2531283" cy="1162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黄云、白日、北风、雁、雪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20124" y="4666977"/>
            <a:ext cx="954107" cy="712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凄凉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8" y="946407"/>
            <a:ext cx="1123159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来指称友人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但对友人的情感有所不同。《送元二使安西》流露出诗人内心对朋友的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别董大》则表达了诗人对朋友的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从诗句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可以体现出来。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067674" y="10106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28093" y="181336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不舍与担忧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15285" y="260374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劝慰和激励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6219" y="336276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莫愁前路无知己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96893" y="332462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天下谁人不识君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440</Words>
  <Application>Microsoft Office PowerPoint</Application>
  <PresentationFormat>宽屏</PresentationFormat>
  <Paragraphs>101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方正大标宋_GBK</vt:lpstr>
      <vt:lpstr>方正仿宋_GBK</vt:lpstr>
      <vt:lpstr>Times New Roman</vt:lpstr>
      <vt:lpstr>方正黑体_GBK</vt:lpstr>
      <vt:lpstr>方正小标宋_GBK</vt:lpstr>
      <vt:lpstr>微软雅黑</vt:lpstr>
      <vt:lpstr>华文宋体</vt:lpstr>
      <vt:lpstr>方正楷体_GBK</vt:lpstr>
      <vt:lpstr>NEU-HZ</vt:lpstr>
      <vt:lpstr>Calibri</vt:lpstr>
      <vt:lpstr>汉仪雅酷黑 95W</vt:lpstr>
      <vt:lpstr>方正大标宋简体</vt:lpstr>
      <vt:lpstr>NEU-BZ</vt:lpstr>
      <vt:lpstr>宋体</vt:lpstr>
      <vt:lpstr>方正书宋_GBK</vt:lpstr>
      <vt:lpstr>Arial</vt:lpstr>
      <vt:lpstr>方正魏碑_GBK</vt:lpstr>
      <vt:lpstr>NEU-XT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263</cp:revision>
  <dcterms:created xsi:type="dcterms:W3CDTF">2019-06-19T02:08:00Z</dcterms:created>
  <dcterms:modified xsi:type="dcterms:W3CDTF">2026-03-17T07:19:19Z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