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9" r:id="rId9"/>
    <p:sldId id="537" r:id="rId10"/>
    <p:sldId id="540" r:id="rId11"/>
    <p:sldId id="541" r:id="rId12"/>
    <p:sldId id="542" r:id="rId13"/>
    <p:sldId id="538" r:id="rId14"/>
    <p:sldId id="523" r:id="rId15"/>
    <p:sldId id="498" r:id="rId16"/>
    <p:sldId id="427" r:id="rId17"/>
  </p:sldIdLst>
  <p:sldSz cx="12192000" cy="6858000"/>
  <p:notesSz cx="6858000" cy="9144000"/>
  <p:embeddedFontLst>
    <p:embeddedFont>
      <p:font typeface="方正仿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NEU-HZ" panose="02010600010101010101" pitchFamily="2" charset="-122"/>
      <p:regular r:id="rId23"/>
      <p:italic r:id="rId24"/>
    </p:embeddedFont>
    <p:embeddedFont>
      <p:font typeface="方正小标宋_GBK" panose="03000509000000000000" pitchFamily="65" charset="-122"/>
      <p:regular r:id="rId25"/>
    </p:embeddedFont>
    <p:embeddedFont>
      <p:font typeface="方正楷体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  <p:embeddedFont>
      <p:font typeface="方正黑体_GBK" panose="03000509000000000000" pitchFamily="65" charset="-122"/>
      <p:regular r:id="rId28"/>
    </p:embeddedFont>
    <p:embeddedFont>
      <p:font typeface="方正魏碑_GBK" panose="03000509000000000000" pitchFamily="65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NEU-BZ" panose="02010600010101010101" pitchFamily="2" charset="-122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NEU-XT" panose="02020503000000020003" pitchFamily="18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5.jpg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itchFamily="65" charset="-122"/>
                <a:ea typeface="方正大标宋_GBK" pitchFamily="65" charset="-122"/>
              </a:rPr>
              <a:t>15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真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理诞生于一百个问号之后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778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这句话说明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科学并不神秘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真理并不遥远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发现真理的前提条件是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能从平常的现象中发现问题并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89429" y="17021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见微知著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64478" y="250504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不断探索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518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4"/>
            <a:ext cx="10765766" cy="526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9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四、阅读课文选段</a:t>
            </a:r>
            <a:r>
              <a:rPr lang="en-US" altLang="zh-CN" sz="29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29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29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更有趣的是一位名叫阿瑟林斯基的俄裔美国睡眠研究专家。一次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他发现儿子在睡觉的时候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眼珠忽然转动起来。</a:t>
            </a:r>
            <a:r>
              <a:rPr lang="zh-CN" altLang="zh-CN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他感到很奇怪</a:t>
            </a:r>
            <a:r>
              <a:rPr lang="en-US" altLang="zh-CN" sz="2900" u="sng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为什么睡觉时眼珠会转动</a:t>
            </a:r>
            <a:r>
              <a:rPr lang="zh-CN" altLang="en-US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这会不会与做梦有关</a:t>
            </a:r>
            <a:r>
              <a:rPr lang="zh-CN" altLang="en-US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会是什么关系呢</a:t>
            </a:r>
            <a:r>
              <a:rPr lang="zh-CN" altLang="en-US" sz="29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阿瑟林斯基带着一连串的疑问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对自己八岁的儿子进行了实验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结果表明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脑电波的变化与做梦有关。接着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他又对二十名成年人进行了反复的观察实验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最后得出结论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睡眠中眼珠快速转动的时候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人的脑电波也会发生较大的变化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这是人最容易做梦的阶段。阿瑟林斯基的研究成果</a:t>
            </a:r>
            <a:r>
              <a:rPr lang="en-US" altLang="zh-CN" sz="29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成为心理学家研究做梦的重要依据。</a:t>
            </a:r>
            <a:endParaRPr lang="zh-CN" altLang="zh-CN" sz="29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45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068714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选段主要写阿瑟林斯基发现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然后他产生一连串疑问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接着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最后得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的结论。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我发现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这个事例是按照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的顺序写的。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　　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提出问题　　　　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发现现象　　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进行实验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946407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儿子睡觉时眼珠转动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8114" y="163650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反复观察实验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093" y="2384752"/>
            <a:ext cx="82589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人在睡眠中眼珠快速转动的时候最容易做梦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5962" y="315266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③②④①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09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58665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487670"/>
            <a:ext cx="1052009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选段中画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的句子一连用了三个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疑问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这一连串的问题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来概括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百思不得其解　 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打破砂锅问到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底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一问三不知　 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不耻下问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1.jpeg" descr="source:si_idp8272811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901461" y="2572983"/>
            <a:ext cx="1175971" cy="6525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16357" y="24876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疑问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510" y="34201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223" y="943979"/>
            <a:ext cx="10521462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他感到很奇怪</a:t>
            </a:r>
            <a:r>
              <a:rPr lang="en-US" altLang="zh-CN" sz="2900" u="sng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为什么睡觉时眼珠会转</a:t>
            </a:r>
            <a:r>
              <a:rPr lang="zh-CN" altLang="zh-CN" sz="2900" u="sng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</a:t>
            </a:r>
            <a:r>
              <a:rPr lang="zh-CN" altLang="en-US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2900" u="sng" dirty="0" smtClean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会不会与做梦有关</a:t>
            </a:r>
            <a:r>
              <a:rPr lang="zh-CN" altLang="en-US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zh-CN" altLang="zh-CN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会是什么关系呢</a:t>
            </a:r>
            <a:r>
              <a:rPr lang="zh-CN" altLang="en-US" sz="2900" u="sng" dirty="0">
                <a:solidFill>
                  <a:srgbClr val="000000"/>
                </a:solidFill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3"/>
            <a:ext cx="1144725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更有趣的是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一句在文章结构上的作用是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这个事例证明了本课的观点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还知道一个能证明这个观点的事例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0387" y="90796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承上启下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2824" y="1791583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真理诞生于一百个问号之后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618" y="2376358"/>
            <a:ext cx="109124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英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国化学家波义耳偶然发现盐酸会使紫罗兰的花瓣变红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接着进行了许多实验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最终发明了石蕊试纸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28151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43" y="1510676"/>
            <a:ext cx="11231591" cy="1232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照课文的写法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Calibri" panose="020F0502020204030204" pitchFamily="34" charset="0"/>
                <a:ea typeface="NEU-BZ" panose="02010600010101010101" pitchFamily="2" charset="-122"/>
                <a:cs typeface="Times New Roman" panose="02020603050405020304" pitchFamily="18" charset="0"/>
              </a:rPr>
              <a:t>􀳫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从下面观点中任选一个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并用两个具体事例进行说明。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3" y="2933928"/>
            <a:ext cx="11150646" cy="276421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606014" y="40865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04093" y="3726839"/>
            <a:ext cx="699684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王羲之勤学苦练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临池学书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最终成为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</a:t>
            </a:r>
            <a:endParaRPr lang="en-US" altLang="zh-CN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法家。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000" b="1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匡衡凿壁偷光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勤奋刻苦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最终学有所成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5182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7" y="1362800"/>
            <a:ext cx="110127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一、读语段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根据拼音写字词。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huā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pǔ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中摘下的紫罗兰不慎被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yán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suān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而变成了红色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波义耳由此探究、实验并制成了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shí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ruǐ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试纸。魏格纳发现世界地图中凸出部分与凹陷部分竟然互相吻合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而后又通过同纬度不同地区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yǐn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的分布情况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bǎn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了《海陆的起源》。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1585" y="223177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03064" y="223177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08891" y="29584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盐酸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4883" y="373645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石蕊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51551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蚯蚓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79630" y="524145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下列最适合作为本文论点的一项是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科学并不神秘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真理并不遥远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科学的灵感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绝不是坐等可以等来的。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真理诞生于一百个问号之后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当你解决了若干个问号之后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就一定能发现真理。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15319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根据课文内容完成表格。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溅上盐酸的紫罗兰花瓣变红了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儿子在睡觉的时候</a:t>
            </a:r>
            <a:r>
              <a:rPr lang="en-US" altLang="zh-CN" sz="32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眼珠忽然转动起来。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1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南美洲东海岸的凸出部分与非洲西海岸的凹陷部分互相吻合。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发现脑电波的变化与做梦有关。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发明了石蕊试纸。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提出了</a:t>
            </a:r>
            <a:r>
              <a:rPr lang="en-US" altLang="zh-CN" sz="32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大陆漂移学说</a:t>
            </a:r>
            <a:r>
              <a:rPr lang="en-US" altLang="zh-CN" sz="32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303263"/>
              </p:ext>
            </p:extLst>
          </p:nvPr>
        </p:nvGraphicFramePr>
        <p:xfrm>
          <a:off x="603848" y="1009291"/>
          <a:ext cx="11266098" cy="4467924"/>
        </p:xfrm>
        <a:graphic>
          <a:graphicData uri="http://schemas.openxmlformats.org/drawingml/2006/table">
            <a:tbl>
              <a:tblPr firstRow="1" firstCol="1" bandRow="1"/>
              <a:tblGrid>
                <a:gridCol w="1733246"/>
                <a:gridCol w="1633119"/>
                <a:gridCol w="5950164"/>
                <a:gridCol w="1949569"/>
              </a:tblGrid>
              <a:tr h="696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发现现象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提出问题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找到真理</a:t>
                      </a:r>
                      <a:r>
                        <a:rPr lang="en-US" sz="3000"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波义耳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这种物质到底是什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么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别</a:t>
                      </a: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的植物中会不会有同样的物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质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别</a:t>
                      </a: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的酸对这种物质会有什么样的反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应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魏格纳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这不会是一种巧合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吧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6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阿瑟林斯基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为什么睡觉时眼珠会转动</a:t>
                      </a:r>
                      <a:r>
                        <a:rPr lang="en-US" sz="30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这会不会与做梦有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关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会</a:t>
                      </a: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是什么关系</a:t>
                      </a:r>
                      <a:r>
                        <a:rPr lang="zh-CN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呢</a:t>
                      </a:r>
                      <a:r>
                        <a:rPr lang="zh-CN" altLang="en-US" sz="3000" dirty="0" smtClean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？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065" marR="1206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906147" y="2104932"/>
            <a:ext cx="461985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54461" y="2104932"/>
            <a:ext cx="441146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6147" y="3295378"/>
            <a:ext cx="461985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75299" y="3295378"/>
            <a:ext cx="420307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06147" y="4356426"/>
            <a:ext cx="441146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54461" y="4356426"/>
            <a:ext cx="461985" cy="712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8"/>
            <a:ext cx="10726132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指出下列句子中引号的作用。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引号的作用有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表示着重指出的部分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表示直接引用的部分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表示特殊含义。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最后把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拉直变成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找到真理。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如果说科学领域的发现有什么偶然的机遇的话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那么这种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偶然的机遇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只会给那些善于独立思考的人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给那些具有锲而不舍精神的人。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两小儿笑曰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孰为汝多知乎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34316" y="28442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5674" y="47238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8708" y="53881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056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纵观千百年来的科学技术发展史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那些在科学领域有所建树的人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都善于从细微的、司空见惯的现象中发现问题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不断发问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不断解决疑问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追根求源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最后把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拉直变成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！</a:t>
            </a:r>
            <a:r>
              <a:rPr lang="en-US" altLang="zh-CN" sz="32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找到真理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1056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句子中的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。这样写的好处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下面说法最恰当的一项是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新颖有趣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能激发读者的阅读兴趣。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避免了啰唆的表述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更加通俗易懂。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把一个抽象的道理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用直观形象的方法进行表述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给人留下了深刻的印象。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3039" y="889777"/>
            <a:ext cx="3562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发现问题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不断发问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645" y="1682159"/>
            <a:ext cx="5298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不断探索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解决疑问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找到真理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37140" y="250322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34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8" y="861094"/>
            <a:ext cx="1065362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只要你见微知著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善于发问并不断探索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那么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当你解决了若干个问号之后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就有可能发现真理。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说明探求真理是一个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艰辛漫长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一蹴而就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的过程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若干个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强调了想要发现真理就必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须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4992" y="248287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艰辛漫长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39931" y="4044251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发现并解决许多问题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996</Words>
  <Application>Microsoft Office PowerPoint</Application>
  <PresentationFormat>宽屏</PresentationFormat>
  <Paragraphs>130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方正仿宋_GBK</vt:lpstr>
      <vt:lpstr>方正大标宋简体</vt:lpstr>
      <vt:lpstr>方正书宋_GBK</vt:lpstr>
      <vt:lpstr>楷体</vt:lpstr>
      <vt:lpstr>方正大标宋_GBK</vt:lpstr>
      <vt:lpstr>Arial</vt:lpstr>
      <vt:lpstr>NEU-HZ</vt:lpstr>
      <vt:lpstr>方正小标宋_GBK</vt:lpstr>
      <vt:lpstr>方正楷体_GBK</vt:lpstr>
      <vt:lpstr>方正隶变_GBK</vt:lpstr>
      <vt:lpstr>Wingdings</vt:lpstr>
      <vt:lpstr>Times New Roman</vt:lpstr>
      <vt:lpstr>方正黑体_GBK</vt:lpstr>
      <vt:lpstr>方正魏碑_GBK</vt:lpstr>
      <vt:lpstr>微软雅黑</vt:lpstr>
      <vt:lpstr>NEU-BZ</vt:lpstr>
      <vt:lpstr>汉仪雅酷黑 95W</vt:lpstr>
      <vt:lpstr>Calibri</vt:lpstr>
      <vt:lpstr>NEU-XT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265</cp:revision>
  <dcterms:created xsi:type="dcterms:W3CDTF">2019-06-19T02:08:00Z</dcterms:created>
  <dcterms:modified xsi:type="dcterms:W3CDTF">2026-03-17T00:08:00Z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