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6" r:id="rId8"/>
    <p:sldId id="537" r:id="rId9"/>
    <p:sldId id="539" r:id="rId10"/>
    <p:sldId id="538" r:id="rId11"/>
    <p:sldId id="523" r:id="rId12"/>
    <p:sldId id="540" r:id="rId13"/>
    <p:sldId id="541" r:id="rId14"/>
    <p:sldId id="524" r:id="rId15"/>
    <p:sldId id="498" r:id="rId16"/>
    <p:sldId id="533" r:id="rId17"/>
    <p:sldId id="542" r:id="rId18"/>
    <p:sldId id="543" r:id="rId19"/>
    <p:sldId id="545" r:id="rId20"/>
    <p:sldId id="544" r:id="rId21"/>
    <p:sldId id="546" r:id="rId22"/>
    <p:sldId id="548" r:id="rId23"/>
    <p:sldId id="549" r:id="rId24"/>
    <p:sldId id="547" r:id="rId25"/>
    <p:sldId id="427" r:id="rId26"/>
  </p:sldIdLst>
  <p:sldSz cx="12192000" cy="6858000"/>
  <p:notesSz cx="6858000" cy="9144000"/>
  <p:embeddedFontLst>
    <p:embeddedFont>
      <p:font typeface="方正仿宋_GBK" panose="03000509000000000000" pitchFamily="65" charset="-122"/>
      <p:regular r:id="rId27"/>
    </p:embeddedFont>
    <p:embeddedFont>
      <p:font typeface="方正大标宋简体" panose="02010600030101010101" charset="-122"/>
      <p:regular r:id="rId28"/>
    </p:embeddedFont>
    <p:embeddedFont>
      <p:font typeface="方正书宋_GBK" panose="03000509000000000000" pitchFamily="65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方正大标宋_GBK" panose="03000509000000000000" pitchFamily="65" charset="-122"/>
      <p:regular r:id="rId31"/>
    </p:embeddedFont>
    <p:embeddedFont>
      <p:font typeface="NEU-HZ" panose="02010600010101010101" pitchFamily="2" charset="-122"/>
      <p:regular r:id="rId32"/>
      <p:italic r:id="rId33"/>
    </p:embeddedFont>
    <p:embeddedFont>
      <p:font typeface="方正小标宋_GBK" panose="03000509000000000000" pitchFamily="65" charset="-122"/>
      <p:regular r:id="rId34"/>
    </p:embeddedFont>
    <p:embeddedFont>
      <p:font typeface="方正楷体_GBK" panose="03000509000000000000" pitchFamily="65" charset="-122"/>
      <p:regular r:id="rId35"/>
    </p:embeddedFont>
    <p:embeddedFont>
      <p:font typeface="方正隶变_GBK" panose="03000509000000000000" pitchFamily="65" charset="-122"/>
      <p:regular r:id="rId36"/>
    </p:embeddedFont>
    <p:embeddedFont>
      <p:font typeface="方正黑体_GBK" panose="03000509000000000000" pitchFamily="65" charset="-122"/>
      <p:regular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NEU-BZ" panose="02010600010101010101" pitchFamily="2" charset="-122"/>
      <p:regular r:id="rId40"/>
      <p:bold r:id="rId41"/>
      <p:italic r:id="rId42"/>
      <p:boldItalic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NEU-XT" panose="02020503000000020003" pitchFamily="18" charset="-122"/>
      <p:regular r:id="rId48"/>
    </p:embeddedFont>
    <p:embeddedFont>
      <p:font typeface="方正宋黑_GBK" panose="03000509000000000000" pitchFamily="65" charset="-122"/>
      <p:regular r:id="rId4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font" Target="fonts/font15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font" Target="fonts/font2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" Type="http://schemas.openxmlformats.org/officeDocument/2006/relationships/slide" Target="slides/slide3.xml"/><Relationship Id="rId21" Type="http://schemas.openxmlformats.org/officeDocument/2006/relationships/slide" Target="slides/slide21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5" Type="http://schemas.openxmlformats.org/officeDocument/2006/relationships/slide" Target="slides/slide25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24" Type="http://schemas.openxmlformats.org/officeDocument/2006/relationships/slide" Target="slides/slide24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Relationship Id="rId22" Type="http://schemas.openxmlformats.org/officeDocument/2006/relationships/slide" Target="slides/slide2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6.pn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4.png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-5715" y="3168008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回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忆往事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249704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67398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68937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5993" y="2128330"/>
            <a:ext cx="11059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1000"/>
              </a:spcAft>
            </a:pPr>
            <a:r>
              <a:rPr lang="zh-CN" altLang="en-US" sz="6000" spc="200" dirty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综合性学习：难忘小学生活</a:t>
            </a:r>
            <a:endParaRPr lang="zh-CN" altLang="en-US" sz="6000" spc="200" dirty="0">
              <a:solidFill>
                <a:srgbClr val="000000">
                  <a:lumMod val="65000"/>
                  <a:lumOff val="35000"/>
                </a:srgb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8"/>
            <a:ext cx="1039833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由此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我也想到了一位对我很重要的老师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zh-CN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我和他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之间的故事是这样的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简述即可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</a:p>
        </p:txBody>
      </p:sp>
      <p:sp>
        <p:nvSpPr>
          <p:cNvPr id="6" name="矩形 5"/>
          <p:cNvSpPr/>
          <p:nvPr/>
        </p:nvSpPr>
        <p:spPr>
          <a:xfrm>
            <a:off x="1342221" y="1781311"/>
            <a:ext cx="646468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我三年级时的语文老师兼班主任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2491753"/>
            <a:ext cx="1058811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读三年级时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妈妈生病住院了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爸爸除了在医院里照顾妈妈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就是到处去筹钱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很少有时间和心思照顾我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加上我又担心妈妈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所以我的学习成绩一落千丈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语文老师家访知道情况后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把我接回她家里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直至我妈妈出院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才把我送回我家。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567290" y="3287838"/>
            <a:ext cx="427611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83406" y="4064216"/>
            <a:ext cx="103893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31648" y="4854970"/>
            <a:ext cx="103893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31648" y="5614095"/>
            <a:ext cx="103893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31648" y="6407726"/>
            <a:ext cx="103893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4212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二、收集资料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填写时间轴。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可以通过以下哪些方式收集小学六年中的成长资料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通过奖状、奖杯、奖品等回忆各种比赛的情况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与家人、老师、同学交流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共同回忆。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整理六年间拍摄的照片、视频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翻看自己写的日记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7249" y="2463753"/>
            <a:ext cx="1348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78223" cy="1226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填写时间轴。在方框里填上六年小学生活中给你印象最深的人或事。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741" y="2226459"/>
            <a:ext cx="11459579" cy="21891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48504" y="2358758"/>
            <a:ext cx="134363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第一次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戴上红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领巾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40809" y="2358758"/>
            <a:ext cx="172996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体育老师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教我打乒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乓球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1119" y="2328875"/>
            <a:ext cx="134363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校运</a:t>
            </a:r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会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上参加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接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力赛</a:t>
            </a:r>
          </a:p>
        </p:txBody>
      </p:sp>
      <p:sp>
        <p:nvSpPr>
          <p:cNvPr id="11" name="矩形 10"/>
          <p:cNvSpPr/>
          <p:nvPr/>
        </p:nvSpPr>
        <p:spPr>
          <a:xfrm>
            <a:off x="6385517" y="2337501"/>
            <a:ext cx="134363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认识</a:t>
            </a:r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了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好朋友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涛</a:t>
            </a:r>
          </a:p>
        </p:txBody>
      </p:sp>
      <p:sp>
        <p:nvSpPr>
          <p:cNvPr id="12" name="矩形 11"/>
          <p:cNvSpPr/>
          <p:nvPr/>
        </p:nvSpPr>
        <p:spPr>
          <a:xfrm>
            <a:off x="8231604" y="1897094"/>
            <a:ext cx="172996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期末考</a:t>
            </a:r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试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考砸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了</a:t>
            </a:r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，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被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爸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爸</a:t>
            </a:r>
            <a:endParaRPr lang="en-US" altLang="zh-CN" sz="30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狠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狠批评</a:t>
            </a:r>
          </a:p>
        </p:txBody>
      </p:sp>
      <p:sp>
        <p:nvSpPr>
          <p:cNvPr id="13" name="矩形 12"/>
          <p:cNvSpPr/>
          <p:nvPr/>
        </p:nvSpPr>
        <p:spPr>
          <a:xfrm>
            <a:off x="10289917" y="2589590"/>
            <a:ext cx="13436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毕业</a:t>
            </a:r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联</a:t>
            </a:r>
            <a:endParaRPr lang="en-US" altLang="zh-CN" sz="3000" b="1" dirty="0" smtClean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欢</a:t>
            </a:r>
            <a:r>
              <a:rPr lang="zh-CN" altLang="en-US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76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135236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三、整理资料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分享难忘回忆。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回忆或在上题的时间轴中选取具有代表性的人、事、物等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与同学分享。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舍不得的人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令人难忘的集体活动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特别有意义的物品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成长的关键词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en-US" altLang="zh-CN" sz="32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3226583" y="3077085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好朋友李涛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4271" y="3796164"/>
            <a:ext cx="64410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三年级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作为接力赛队员参加校运会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3052" y="4546345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李涛送给我的笔记本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50022" y="512270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多姿多彩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660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3903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四、制作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成长纪念册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成长纪念册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一般分为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等几部分。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制作纪念册的步骤为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编排成长纪念册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收集、筛选成长资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料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根据需要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给收集的资料分类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80337" y="16621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封面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56835" y="16621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扉页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33333" y="16554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56314" y="32217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47969" y="32217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77185" y="32217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61094"/>
            <a:ext cx="1111082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收集、筛选成长资料制作成长纪念册。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取名。请你给纪念册取个优雅、难忘的名字。可以从下面选择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也可以自己创编一个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并说明这样命名的理由。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70" y="3353504"/>
            <a:ext cx="11066424" cy="17012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6422"/>
            <a:ext cx="11226466" cy="1800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决定给纪念册取的名字是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zh-CN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dirty="0"/>
          </a:p>
        </p:txBody>
      </p:sp>
      <p:sp>
        <p:nvSpPr>
          <p:cNvPr id="6" name="矩形 5"/>
          <p:cNvSpPr/>
          <p:nvPr/>
        </p:nvSpPr>
        <p:spPr>
          <a:xfrm>
            <a:off x="6580772" y="1128161"/>
            <a:ext cx="412003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拈一朵夏花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品一段韶华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0905" y="2094583"/>
            <a:ext cx="961557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这个题目不但有诗意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耐人寻味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而且能唤起人们的回忆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47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24371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扉页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成长感言。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以下是两段成长感言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请你试着把它填写完整。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9125" y="1828800"/>
            <a:ext cx="105587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光匆匆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在不知不觉中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我们已长大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马上就要毕业了。成长的点点滴滴绘成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成长的痕迹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</a:t>
            </a:r>
            <a:endParaRPr lang="en-US" altLang="zh-CN" sz="3200" dirty="0" smtClean="0">
              <a:latin typeface="Calibri" panose="020F0502020204030204" pitchFamily="34" charset="0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尽管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却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5093587" y="262171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一幅彩色的画卷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1260" y="337226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一串脚印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0069" y="336972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深深浅浅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05542" y="336972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一直向前延伸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6980" y="1828800"/>
            <a:ext cx="10731261" cy="242402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155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8" y="1178954"/>
            <a:ext cx="775514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        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学海无涯苦作舟。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知识的海洋给予我们竞争的能力。在学习上没有永远的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常胜将军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我们要永远保持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019080" y="123895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书山有路勤为径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36593" y="36129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虚心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60734" y="36129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努力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5460" y="1182621"/>
            <a:ext cx="8086449" cy="3294488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21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1171208" cy="5190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0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明明收集了自己小学生活中的一些资料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想要制作一个成长纪念册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请你帮助他完成分类吧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000" dirty="0">
                <a:latin typeface="Calibri" panose="020F0502020204030204" pitchFamily="34" charset="0"/>
                <a:ea typeface="方正宋黑_GBK" panose="03000509000000000000" pitchFamily="65" charset="-122"/>
                <a:cs typeface="Times New Roman" panose="02020603050405020304" pitchFamily="18" charset="0"/>
              </a:rPr>
              <a:t>资料</a:t>
            </a:r>
            <a:r>
              <a:rPr lang="en-US" altLang="zh-CN" sz="3000" dirty="0">
                <a:latin typeface="方正宋黑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0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××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学校歌曲大赛</a:t>
            </a:r>
            <a:r>
              <a:rPr lang="en-US" altLang="zh-CN" sz="30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第一名的奖杯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第一次参加夏令营的照片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en-US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岁生日时的纪念照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</a:t>
            </a:r>
            <a:r>
              <a:rPr lang="en-US" altLang="zh-CN" sz="30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小学生书法大赛</a:t>
            </a:r>
            <a:r>
              <a:rPr lang="en-US" altLang="zh-CN" sz="30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上荣获亚军得到的</a:t>
            </a:r>
            <a:r>
              <a:rPr lang="en-US" altLang="zh-CN" sz="30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文房四宝</a:t>
            </a:r>
            <a:r>
              <a:rPr lang="en-US" altLang="zh-CN" sz="30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奖品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除夕夜给看春晚的爷爷捶背的照片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好友茜茜从远方寄来的明信片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参加植树活动得到的小树造型工艺品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⑧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在《小学生学习报》上发表的一篇作文的初稿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⑨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老师、同学的毕业赠言</a:t>
            </a:r>
            <a:endParaRPr lang="zh-CN" altLang="en-US" sz="3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57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245" y="1344285"/>
            <a:ext cx="1017917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某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校六年级同学正在举办以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回忆往事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制作成长纪念册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为主题的综合性学习活动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请你参与其中。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2102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上面是明明收集到的资料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编年体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栏目式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的方法给资料分类会比较合适。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19981" y="86109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栏目式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279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请你帮助明明将上面的资料分一分类。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577" y="1781492"/>
            <a:ext cx="10691787" cy="20880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684" y="2806470"/>
            <a:ext cx="1782768" cy="7131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10166" y="2805464"/>
            <a:ext cx="1549493" cy="7141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2754" y="2723414"/>
            <a:ext cx="1082068" cy="6440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4924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40201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晒寄语。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最喜欢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写给我的毕业寄语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是这样写的</a:t>
            </a:r>
            <a:r>
              <a:rPr lang="en-US" altLang="zh-CN" sz="30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选照片。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取有纪念意义的照片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我决定把这些照片按照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来分类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大概可以分为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</a:t>
            </a:r>
            <a:r>
              <a:rPr lang="en-US" altLang="zh-CN" sz="30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0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</a:t>
            </a:r>
            <a:r>
              <a:rPr lang="zh-CN" altLang="zh-CN" sz="30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这几类。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7188" y="1547891"/>
            <a:ext cx="24929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班主任李老师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4" y="2315337"/>
            <a:ext cx="1022296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宝剑锋从磨砺出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梅花香自苦寒来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。努力吧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成功就在前头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11052" y="3660959"/>
            <a:ext cx="95410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0777" y="4214957"/>
            <a:ext cx="101122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二年级时天真烂漫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三四年级时无忧无虑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五六年级时幸福难忘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721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162265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展证书。我还会展示我的成长习作和获奖证书。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我喜欢的一篇习作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填习作名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我认为最有价值的获奖证书是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2561" y="2092200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《难忘师恩》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7679" y="3034645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全市乒乓球比赛冠军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586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69343" y="861094"/>
            <a:ext cx="11007306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记录人和事。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六年的小学生活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有很多的人令我感激不尽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有很多的事令我终生难忘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我一定要记录在册。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小学生活中我最难忘的人是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小学生活中我最难忘的事有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1112808" y="2691444"/>
            <a:ext cx="9980762" cy="1300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的同桌张磊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语文老师李小玲。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618" y="3811509"/>
            <a:ext cx="1036895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en-US" altLang="zh-CN" sz="3400" b="1" dirty="0" smtClean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与同学打架被老师批评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从此改正了急躁的脾气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芳芳同学到我家里辅导我功课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与我共同进步。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558663" y="3356850"/>
            <a:ext cx="433649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00376" y="3992378"/>
            <a:ext cx="433649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558663" y="4604804"/>
            <a:ext cx="433649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10595" y="5389809"/>
            <a:ext cx="102829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10595" y="6166186"/>
            <a:ext cx="433649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229357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阅读材料</a:t>
            </a:r>
            <a:r>
              <a:rPr lang="en-US" altLang="zh-CN" sz="32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中的《老师领进门》 《作文上的红双圈》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唤起记忆。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在读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明明有一些字的读音拿不准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请你用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“√”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帮他选出下面词语中加点字的正确读音。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折腾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zhé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shé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zhē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娓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娓动听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wéi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wěi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戛然而止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jiá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ɡá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持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jīn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jīnɡ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引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人入胜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shēnɡ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shènɡ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刊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kǎn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kān</a:t>
            </a:r>
            <a:r>
              <a:rPr lang="en-US" altLang="zh-CN" sz="32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817030" y="391747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389694" y="391747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255264" y="47164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198584" y="46420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515769" y="54410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508014" y="53830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54093" y="40701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10973" y="40701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43601" y="48346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32521" y="48173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71611" y="555926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332521" y="555063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1321" y="841079"/>
            <a:ext cx="11179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请你根据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帮明明补全下面的阅读摘录积累卡。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167" y="1636908"/>
            <a:ext cx="11362535" cy="275576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42836" y="324429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桃李满门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03336" y="3308984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比喻所教学生众多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6643" y="3829073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老师的学生很多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1110839"/>
            <a:ext cx="11200044" cy="39467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90286" y="1128982"/>
            <a:ext cx="424507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比喻培养人才是长久之计</a:t>
            </a:r>
            <a:r>
              <a:rPr lang="en-US" altLang="zh-CN" sz="28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</a:p>
          <a:p>
            <a:r>
              <a:rPr lang="zh-CN" altLang="zh-CN" sz="28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也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形容培养人才十分不易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5726" y="2160426"/>
            <a:ext cx="469551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5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尊敬老师、热爱老师、感激老师</a:t>
            </a:r>
            <a:endParaRPr lang="zh-CN" altLang="en-US" sz="25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95437" y="308510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排比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97448" y="3047116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对老师和母校的感激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38654" y="3932012"/>
            <a:ext cx="990013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zh-CN" altLang="zh-CN" sz="28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师像勤劳的蜜蜂</a:t>
            </a:r>
            <a:r>
              <a:rPr lang="en-US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传播着知识</a:t>
            </a:r>
            <a:r>
              <a:rPr lang="en-US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老师像明亮的灯塔</a:t>
            </a:r>
            <a:r>
              <a:rPr lang="en-US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指引着方向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2177" y="1081454"/>
            <a:ext cx="109815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人生有无数条轨道可走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之所以选择了其中的一条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是偶然</a:t>
            </a:r>
            <a:r>
              <a:rPr lang="en-US" altLang="zh-CN" sz="3400" dirty="0">
                <a:solidFill>
                  <a:srgbClr val="000000"/>
                </a:solidFill>
                <a:latin typeface="方正仿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更是必然。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轨道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指的是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其中的一条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指的是作者的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之路。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这是一个具有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关系的句子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突出了老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师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楷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的重要性。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41591" y="2716778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人发展的路径、方向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9695" y="34821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文学创作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6042" y="4287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因果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76841" y="504367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肯定和鼓励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填数字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组成一副赞美老师的对联。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上联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支粉笔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袖清风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启迪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秋智慧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下联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尺讲台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季沐雨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传递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世文明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横批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年树人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22550" y="18732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76765" y="18732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两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54173" y="18732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2549" y="26827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76765" y="26827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39873" y="26827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22548" y="34364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2782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我们从幼稚走向成熟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从懵懂走向智慧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是亲爱的老师用生命的火炬照亮了我们前进的道路。请你写出所积累的可以用来赞美老师的诗句。</a:t>
            </a:r>
            <a:r>
              <a:rPr lang="en-US" altLang="zh-CN" sz="3400" dirty="0">
                <a:solidFill>
                  <a:srgbClr val="000000"/>
                </a:solidFill>
                <a:latin typeface="方正楷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至少写两句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5613" y="3242515"/>
            <a:ext cx="6083717" cy="7907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随风潜入夜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润物细无声。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70339" y="4133227"/>
            <a:ext cx="104267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明明在读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阅读材料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时做了笔记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请你帮他将下面的笔记补充完整。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《老师领进门》和《作文上的红双圈》都是回忆性的文章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都表达了作者对老师深深的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之情。但表现的重点不一样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《老师领进门》重在表现田老师春风化雨的课堂给学生带来的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而《作文上的红双圈》则重在表现老师的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对自己的人生起到了引领作用。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78866" y="29918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感激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6311" y="432892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启迪和熏陶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7308" y="502978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肯定和鼓励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759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1512</Words>
  <Application>Microsoft Office PowerPoint</Application>
  <PresentationFormat>宽屏</PresentationFormat>
  <Paragraphs>205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方正仿宋_GBK</vt:lpstr>
      <vt:lpstr>方正大标宋简体</vt:lpstr>
      <vt:lpstr>方正书宋_GBK</vt:lpstr>
      <vt:lpstr>楷体</vt:lpstr>
      <vt:lpstr>方正大标宋_GBK</vt:lpstr>
      <vt:lpstr>Arial</vt:lpstr>
      <vt:lpstr>NEU-HZ</vt:lpstr>
      <vt:lpstr>方正小标宋_GBK</vt:lpstr>
      <vt:lpstr>方正楷体_GBK</vt:lpstr>
      <vt:lpstr>方正隶变_GBK</vt:lpstr>
      <vt:lpstr>Wingdings</vt:lpstr>
      <vt:lpstr>Times New Roman</vt:lpstr>
      <vt:lpstr>方正黑体_GBK</vt:lpstr>
      <vt:lpstr>微软雅黑</vt:lpstr>
      <vt:lpstr>NEU-BZ</vt:lpstr>
      <vt:lpstr>汉仪雅酷黑 95W</vt:lpstr>
      <vt:lpstr>Calibri</vt:lpstr>
      <vt:lpstr>华文宋体</vt:lpstr>
      <vt:lpstr>NEU-XT</vt:lpstr>
      <vt:lpstr>方正宋黑_GBK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272</cp:revision>
  <dcterms:created xsi:type="dcterms:W3CDTF">2019-06-19T02:08:00Z</dcterms:created>
  <dcterms:modified xsi:type="dcterms:W3CDTF">2026-03-17T03:03:29Z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