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39" r:id="rId6"/>
    <p:sldId id="528" r:id="rId7"/>
    <p:sldId id="498" r:id="rId8"/>
    <p:sldId id="535" r:id="rId9"/>
    <p:sldId id="427" r:id="rId10"/>
  </p:sldIdLst>
  <p:sldSz cx="12192000" cy="6858000"/>
  <p:notesSz cx="6858000" cy="9144000"/>
  <p:embeddedFontLst>
    <p:embeddedFont>
      <p:font typeface="NEU-XT" panose="02020503000000020003" pitchFamily="18" charset="-122"/>
      <p:regular r:id="rId11"/>
    </p:embeddedFont>
    <p:embeddedFont>
      <p:font typeface="方正隶变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书宋_GBK" panose="03000509000000000000" pitchFamily="65" charset="-122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楷体" panose="02010609060101010101" pitchFamily="49" charset="-122"/>
      <p:regular r:id="rId17"/>
    </p:embeddedFont>
    <p:embeddedFont>
      <p:font typeface="方正楷体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方正大标宋简体" panose="02010600030101010101" charset="-122"/>
      <p:regular r:id="rId23"/>
    </p:embeddedFont>
    <p:embeddedFont>
      <p:font typeface="方正小标宋_GBK" panose="03000509000000000000" pitchFamily="65" charset="-122"/>
      <p:regular r:id="rId24"/>
    </p:embeddedFont>
    <p:embeddedFont>
      <p:font typeface="NEU-HZ" panose="02010600010101010101" pitchFamily="2" charset="-122"/>
      <p:regular r:id="rId25"/>
      <p:italic r:id="rId26"/>
    </p:embeddedFont>
    <p:embeddedFont>
      <p:font typeface="方正魏碑_GBK" panose="03000509000000000000" pitchFamily="65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方正大标宋_GBK" panose="03000509000000000000" pitchFamily="65" charset="-122"/>
      <p:regular r:id="rId32"/>
    </p:embeddedFont>
    <p:embeddedFont>
      <p:font typeface="方正仿宋_GBK" panose="03000509000000000000" pitchFamily="65" charset="-122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font" Target="fonts/font2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font" Target="fonts/font22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5" Type="http://schemas.openxmlformats.org/officeDocument/2006/relationships/slide" Target="slides/slide5.xml"/><Relationship Id="rId4" Type="http://schemas.openxmlformats.org/officeDocument/2006/relationships/slide" Target="slides/slide4.xml"/><Relationship Id="rId9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itchFamily="65" charset="-122"/>
                <a:ea typeface="方正大标宋_GBK" pitchFamily="65" charset="-122"/>
              </a:rPr>
              <a:t>17</a:t>
            </a:r>
            <a:r>
              <a:rPr lang="en-US" altLang="zh-CN" sz="6000" b="1" smtClean="0">
                <a:solidFill>
                  <a:srgbClr val="000000">
                    <a:lumMod val="65000"/>
                    <a:lumOff val="3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* </a:t>
            </a: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他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们那时候多有趣啊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0498" y="1682159"/>
            <a:ext cx="1076141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一、给加点字选择正确的读音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打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想起一向讨厌的学校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玛琪脸上露出鄙夷不屑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xuè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xiè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的神情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虽然视察员已经把学习进度调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tiáo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diào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慢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但现在的她比以往任何时候都更憎恶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è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wù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学校。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671216" y="328731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308243" y="42879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376590" y="531392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56865" y="411392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083479" y="413251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706367" y="516258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245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二、用换词语的方法理解下面句子中的加点词语。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托米指了一下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可并没有抬起头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因为他正在全神贯注地看书。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玛琪脸上露出鄙夷不屑的神情。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玛琪一向讨厌学校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可现在她比以往任何时候都更憎恶它。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827127" y="2142630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544221" y="3709762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063561" y="4486139"/>
            <a:ext cx="1107647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 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97059" y="264619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聚精会神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81535" y="340198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不屑一顾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64236" y="49630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厌恶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3810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三、按要求完成句子。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200000"/>
              </a:lnSpc>
              <a:spcAft>
                <a:spcPts val="0"/>
              </a:spcAft>
              <a:buAutoNum type="arabicPeriod"/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在我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们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家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托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米指了一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3200" dirty="0" smtClean="0">
                <a:solidFill>
                  <a:srgbClr val="A46AA6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并没有抬起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头</a:t>
            </a:r>
            <a:r>
              <a:rPr lang="en-US" altLang="zh-CN" sz="3200" dirty="0" smtClean="0">
                <a:solidFill>
                  <a:srgbClr val="A46AA6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为他正在全神贯注地看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顶楼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又说</a:t>
            </a:r>
            <a:r>
              <a:rPr lang="zh-CN" altLang="zh-CN" sz="3200" dirty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200" dirty="0" smtClean="0">
              <a:solidFill>
                <a:srgbClr val="A46AA6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给句子加标点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591" y="2137146"/>
            <a:ext cx="700730" cy="6794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8473" y="2098208"/>
            <a:ext cx="700730" cy="6794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3469" y="3087594"/>
            <a:ext cx="701101" cy="6828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31879" y="2098207"/>
            <a:ext cx="701101" cy="6828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8917" y="2115460"/>
            <a:ext cx="701101" cy="6828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1283" y="3087593"/>
            <a:ext cx="701101" cy="68281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40378" y="3080723"/>
            <a:ext cx="701101" cy="68281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996295" y="2208083"/>
            <a:ext cx="4828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18672" y="221625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69803" y="2208082"/>
            <a:ext cx="285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139601" y="2216256"/>
            <a:ext cx="285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88324" y="3171138"/>
            <a:ext cx="3019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893410" y="320842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73746" y="2184505"/>
            <a:ext cx="3522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584328" y="3136610"/>
            <a:ext cx="2923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7829847" y="3185629"/>
            <a:ext cx="3522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8040177" y="320564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8814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玛琪不打算争吵下去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便说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我可不想让一个陌生人到我家里来教我功课。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改为转述句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200" dirty="0" smtClean="0">
              <a:latin typeface="方正书宋_GBK" panose="03000509000000000000" pitchFamily="65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因为你不喜欢书里说的这些事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你就干脆别读这本书。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修改病句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9471" y="2274838"/>
            <a:ext cx="10728385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玛琪不打算争吵下去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便说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她可不想让一个陌生人到她家里来教她功课。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9470" y="5336874"/>
            <a:ext cx="1038332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如果你不喜欢书里说的这些事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你就干脆别读这本书。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904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6529258" cy="75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四、根据课文内容填表。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679800"/>
              </p:ext>
            </p:extLst>
          </p:nvPr>
        </p:nvGraphicFramePr>
        <p:xfrm>
          <a:off x="793629" y="1682159"/>
          <a:ext cx="10834780" cy="3351830"/>
        </p:xfrm>
        <a:graphic>
          <a:graphicData uri="http://schemas.openxmlformats.org/drawingml/2006/table">
            <a:tbl>
              <a:tblPr firstRow="1" firstCol="1" bandRow="1"/>
              <a:tblGrid>
                <a:gridCol w="944110"/>
                <a:gridCol w="1978134"/>
                <a:gridCol w="1978134"/>
                <a:gridCol w="1978134"/>
                <a:gridCol w="1978134"/>
                <a:gridCol w="1978134"/>
              </a:tblGrid>
              <a:tr h="6872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书本形式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老师形象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授课地点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授课方式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学习氛围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3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现在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纸质书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真人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专门的地方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effectLst/>
                          <a:latin typeface="NEU-BZ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④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effectLst/>
                          <a:latin typeface="NEU-BZ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⑤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833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未来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effectLst/>
                          <a:latin typeface="NEU-BZ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effectLst/>
                          <a:latin typeface="NEU-BZ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 smtClean="0">
                          <a:effectLst/>
                          <a:latin typeface="NEU-BZ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一个人学习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令人厌恶、痛恨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021446" y="2668922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同龄人</a:t>
            </a:r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endParaRPr lang="en-US" altLang="zh-CN" sz="30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起</a:t>
            </a: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学习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73087" y="2668921"/>
            <a:ext cx="133882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开心</a:t>
            </a:r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、</a:t>
            </a:r>
            <a:endParaRPr lang="en-US" altLang="zh-CN" sz="30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39922" y="4045876"/>
            <a:ext cx="13436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电子书</a:t>
            </a:r>
            <a:endParaRPr lang="zh-CN" altLang="en-US" sz="30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89492" y="4071515"/>
            <a:ext cx="13436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机器人</a:t>
            </a:r>
            <a:endParaRPr lang="zh-CN" altLang="en-US" sz="30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64989" y="4097154"/>
            <a:ext cx="570990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家</a:t>
            </a:r>
            <a:endParaRPr lang="zh-CN" altLang="en-US" sz="30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5459" y="1820174"/>
            <a:ext cx="1100645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en-US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表达观点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感受奇特的想象。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你觉得未来学校和现在学校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到底哪个更好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先选择观点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再结合事例说明理由。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我的观点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我的理由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16835" y="4033760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未来学校比现在学校更好。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9941" y="4631220"/>
            <a:ext cx="106857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为这种上课方式在教学时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教学内容和教学方法都是根据学生的实际情况量身定制的。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58196" y="6088738"/>
            <a:ext cx="1062515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90728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未来的学习生活还有可能是什么样的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请你发挥想象写一写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2642" y="2570672"/>
            <a:ext cx="1031719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未来的机器老师可以对学生的学习情况作出分析和评价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帮助学生进步。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654</Words>
  <Application>Microsoft Office PowerPoint</Application>
  <PresentationFormat>宽屏</PresentationFormat>
  <Paragraphs>95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31" baseType="lpstr">
      <vt:lpstr>汉仪雅酷黑 95W</vt:lpstr>
      <vt:lpstr>Times New Roman</vt:lpstr>
      <vt:lpstr>NEU-XT</vt:lpstr>
      <vt:lpstr>方正隶变_GBK</vt:lpstr>
      <vt:lpstr>微软雅黑</vt:lpstr>
      <vt:lpstr>方正书宋_GBK</vt:lpstr>
      <vt:lpstr>方正黑体_GBK</vt:lpstr>
      <vt:lpstr>Wingdings</vt:lpstr>
      <vt:lpstr>楷体</vt:lpstr>
      <vt:lpstr>方正楷体_GBK</vt:lpstr>
      <vt:lpstr>NEU-BZ</vt:lpstr>
      <vt:lpstr>方正大标宋简体</vt:lpstr>
      <vt:lpstr>宋体</vt:lpstr>
      <vt:lpstr>方正小标宋_GBK</vt:lpstr>
      <vt:lpstr>NEU-HZ</vt:lpstr>
      <vt:lpstr>方正魏碑_GBK</vt:lpstr>
      <vt:lpstr>Calibri</vt:lpstr>
      <vt:lpstr>华文宋体</vt:lpstr>
      <vt:lpstr>Arial</vt:lpstr>
      <vt:lpstr>方正大标宋_GBK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264</cp:revision>
  <dcterms:created xsi:type="dcterms:W3CDTF">2019-06-19T02:08:00Z</dcterms:created>
  <dcterms:modified xsi:type="dcterms:W3CDTF">2026-03-17T01:11:45Z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