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412" r:id="rId2"/>
    <p:sldId id="489" r:id="rId3"/>
    <p:sldId id="527" r:id="rId4"/>
    <p:sldId id="539" r:id="rId5"/>
    <p:sldId id="520" r:id="rId6"/>
    <p:sldId id="540" r:id="rId7"/>
    <p:sldId id="528" r:id="rId8"/>
    <p:sldId id="541" r:id="rId9"/>
    <p:sldId id="535" r:id="rId10"/>
    <p:sldId id="536" r:id="rId11"/>
    <p:sldId id="537" r:id="rId12"/>
    <p:sldId id="538" r:id="rId13"/>
    <p:sldId id="542" r:id="rId14"/>
    <p:sldId id="523" r:id="rId15"/>
    <p:sldId id="524" r:id="rId16"/>
    <p:sldId id="498" r:id="rId17"/>
    <p:sldId id="533" r:id="rId18"/>
    <p:sldId id="543" r:id="rId19"/>
    <p:sldId id="548" r:id="rId20"/>
    <p:sldId id="549" r:id="rId21"/>
    <p:sldId id="544" r:id="rId22"/>
    <p:sldId id="545" r:id="rId23"/>
    <p:sldId id="546" r:id="rId24"/>
    <p:sldId id="547" r:id="rId25"/>
    <p:sldId id="550" r:id="rId26"/>
    <p:sldId id="427" r:id="rId27"/>
  </p:sldIdLst>
  <p:sldSz cx="12192000" cy="6858000"/>
  <p:notesSz cx="6858000" cy="9144000"/>
  <p:embeddedFontLst>
    <p:embeddedFont>
      <p:font typeface="方正仿宋_GBK" panose="03000509000000000000" pitchFamily="65" charset="-122"/>
      <p:regular r:id="rId28"/>
    </p:embeddedFont>
    <p:embeddedFont>
      <p:font typeface="方正大标宋简体" panose="02010600030101010101" charset="-122"/>
      <p:regular r:id="rId29"/>
    </p:embeddedFont>
    <p:embeddedFont>
      <p:font typeface="方正书宋_GBK" panose="03000509000000000000" pitchFamily="65" charset="-122"/>
      <p:regular r:id="rId30"/>
    </p:embeddedFont>
    <p:embeddedFont>
      <p:font typeface="楷体" panose="02010609060101010101" pitchFamily="49" charset="-122"/>
      <p:regular r:id="rId31"/>
    </p:embeddedFont>
    <p:embeddedFont>
      <p:font typeface="方正大标宋_GBK" panose="03000509000000000000" pitchFamily="65" charset="-122"/>
      <p:regular r:id="rId32"/>
    </p:embeddedFont>
    <p:embeddedFont>
      <p:font typeface="NEU-HZ" panose="02010600010101010101" pitchFamily="2" charset="-122"/>
      <p:regular r:id="rId33"/>
      <p:italic r:id="rId34"/>
    </p:embeddedFont>
    <p:embeddedFont>
      <p:font typeface="MS Gothic" panose="020B0609070205080204" pitchFamily="49" charset="-128"/>
      <p:regular r:id="rId35"/>
    </p:embeddedFont>
    <p:embeddedFont>
      <p:font typeface="方正小标宋_GBK" panose="03000509000000000000" pitchFamily="65" charset="-122"/>
      <p:regular r:id="rId36"/>
    </p:embeddedFont>
    <p:embeddedFont>
      <p:font typeface="方正楷体_GBK" panose="03000509000000000000" pitchFamily="65" charset="-122"/>
      <p:regular r:id="rId37"/>
    </p:embeddedFont>
    <p:embeddedFont>
      <p:font typeface="方正隶变_GBK" panose="03000509000000000000" pitchFamily="65" charset="-122"/>
      <p:regular r:id="rId38"/>
    </p:embeddedFont>
    <p:embeddedFont>
      <p:font typeface="方正黑体_GBK" panose="03000509000000000000" pitchFamily="65" charset="-122"/>
      <p:regular r:id="rId39"/>
    </p:embeddedFont>
    <p:embeddedFont>
      <p:font typeface="方正魏碑_GBK" panose="03000509000000000000" pitchFamily="65" charset="-122"/>
      <p:regular r:id="rId40"/>
    </p:embeddedFont>
    <p:embeddedFont>
      <p:font typeface="微软雅黑" panose="020B0503020204020204" pitchFamily="34" charset="-122"/>
      <p:regular r:id="rId41"/>
      <p:bold r:id="rId42"/>
    </p:embeddedFont>
    <p:embeddedFont>
      <p:font typeface="NEU-BZ" panose="02010600010101010101" pitchFamily="2" charset="-122"/>
      <p:regular r:id="rId43"/>
      <p:bold r:id="rId44"/>
      <p:italic r:id="rId45"/>
      <p:boldItalic r:id="rId46"/>
    </p:embeddedFont>
    <p:embeddedFont>
      <p:font typeface="Calibri" panose="020F0502020204030204" pitchFamily="34" charset="0"/>
      <p:regular r:id="rId47"/>
      <p:bold r:id="rId48"/>
      <p:italic r:id="rId49"/>
      <p:boldItalic r:id="rId50"/>
    </p:embeddedFont>
    <p:embeddedFont>
      <p:font typeface="NEU-XT" panose="02020503000000020003" pitchFamily="18" charset="-122"/>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p15:clr>
            <a:srgbClr val="A4A3A4"/>
          </p15:clr>
        </p15:guide>
        <p15:guide id="2" pos="38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2020" initials="2" lastIdx="1" clrIdx="0">
    <p:extLst>
      <p:ext uri="{19B8F6BF-5375-455C-9EA6-DF929625EA0E}">
        <p15:presenceInfo xmlns:p15="http://schemas.microsoft.com/office/powerpoint/2012/main" userId="202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2582"/>
    <a:srgbClr val="56BFBE"/>
    <a:srgbClr val="FFFFFF"/>
    <a:srgbClr val="D9F2F4"/>
    <a:srgbClr val="EEF9FA"/>
    <a:srgbClr val="88D2D0"/>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16" autoAdjust="0"/>
    <p:restoredTop sz="94660" autoAdjust="0"/>
  </p:normalViewPr>
  <p:slideViewPr>
    <p:cSldViewPr snapToGrid="0">
      <p:cViewPr varScale="1">
        <p:scale>
          <a:sx n="89" d="100"/>
          <a:sy n="89" d="100"/>
        </p:scale>
        <p:origin x="269" y="77"/>
      </p:cViewPr>
      <p:guideLst>
        <p:guide orient="horz" pos="2193"/>
        <p:guide pos="3868"/>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Lst>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font" Target="fonts/font23.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font" Target="fonts/font14.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font" Target="fonts/font2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font" Target="fonts/font21.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24.fntdata"/><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8" Type="http://schemas.openxmlformats.org/officeDocument/2006/relationships/slide" Target="slides/slide8.xml"/><Relationship Id="rId13" Type="http://schemas.openxmlformats.org/officeDocument/2006/relationships/slide" Target="slides/slide13.xml"/><Relationship Id="rId18" Type="http://schemas.openxmlformats.org/officeDocument/2006/relationships/slide" Target="slides/slide18.xml"/><Relationship Id="rId26" Type="http://schemas.openxmlformats.org/officeDocument/2006/relationships/slide" Target="slides/slide26.xml"/><Relationship Id="rId3" Type="http://schemas.openxmlformats.org/officeDocument/2006/relationships/slide" Target="slides/slide3.xml"/><Relationship Id="rId21" Type="http://schemas.openxmlformats.org/officeDocument/2006/relationships/slide" Target="slides/slide21.xml"/><Relationship Id="rId7" Type="http://schemas.openxmlformats.org/officeDocument/2006/relationships/slide" Target="slides/slide7.xml"/><Relationship Id="rId12" Type="http://schemas.openxmlformats.org/officeDocument/2006/relationships/slide" Target="slides/slide12.xml"/><Relationship Id="rId17" Type="http://schemas.openxmlformats.org/officeDocument/2006/relationships/slide" Target="slides/slide17.xml"/><Relationship Id="rId25" Type="http://schemas.openxmlformats.org/officeDocument/2006/relationships/slide" Target="slides/slide25.xml"/><Relationship Id="rId2" Type="http://schemas.openxmlformats.org/officeDocument/2006/relationships/slide" Target="slides/slide2.xml"/><Relationship Id="rId16" Type="http://schemas.openxmlformats.org/officeDocument/2006/relationships/slide" Target="slides/slide16.xml"/><Relationship Id="rId20" Type="http://schemas.openxmlformats.org/officeDocument/2006/relationships/slide" Target="slides/slide20.xml"/><Relationship Id="rId1" Type="http://schemas.openxmlformats.org/officeDocument/2006/relationships/slide" Target="slides/slide1.xml"/><Relationship Id="rId6" Type="http://schemas.openxmlformats.org/officeDocument/2006/relationships/slide" Target="slides/slide6.xml"/><Relationship Id="rId11" Type="http://schemas.openxmlformats.org/officeDocument/2006/relationships/slide" Target="slides/slide11.xml"/><Relationship Id="rId24" Type="http://schemas.openxmlformats.org/officeDocument/2006/relationships/slide" Target="slides/slide24.xml"/><Relationship Id="rId5" Type="http://schemas.openxmlformats.org/officeDocument/2006/relationships/slide" Target="slides/slide5.xml"/><Relationship Id="rId15" Type="http://schemas.openxmlformats.org/officeDocument/2006/relationships/slide" Target="slides/slide15.xml"/><Relationship Id="rId23" Type="http://schemas.openxmlformats.org/officeDocument/2006/relationships/slide" Target="slides/slide23.xml"/><Relationship Id="rId10" Type="http://schemas.openxmlformats.org/officeDocument/2006/relationships/slide" Target="slides/slide10.xml"/><Relationship Id="rId19" Type="http://schemas.openxmlformats.org/officeDocument/2006/relationships/slide" Target="slides/slide19.xml"/><Relationship Id="rId4" Type="http://schemas.openxmlformats.org/officeDocument/2006/relationships/slide" Target="slides/slide4.xml"/><Relationship Id="rId9" Type="http://schemas.openxmlformats.org/officeDocument/2006/relationships/slide" Target="slides/slide9.xml"/><Relationship Id="rId14" Type="http://schemas.openxmlformats.org/officeDocument/2006/relationships/slide" Target="slides/slide14.xml"/><Relationship Id="rId22" Type="http://schemas.openxmlformats.org/officeDocument/2006/relationships/slide" Target="slides/slide22.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2026/3/17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2026/3/17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2026/3/17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2026/3/17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2026/3/17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2026/3/17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2026/3/17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2026/3/17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2026/3/17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image" Target="../media/image5.tif"/><Relationship Id="rId5" Type="http://schemas.openxmlformats.org/officeDocument/2006/relationships/image" Target="../media/image4.tif"/><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4.xml"/><Relationship Id="rId5" Type="http://schemas.openxmlformats.org/officeDocument/2006/relationships/image" Target="../media/image6.png"/><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5.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6.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7.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8.xml"/><Relationship Id="rId4" Type="http://schemas.openxmlformats.org/officeDocument/2006/relationships/slide" Target="slide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slide" Target="slide5.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1.xml"/><Relationship Id="rId5" Type="http://schemas.openxmlformats.org/officeDocument/2006/relationships/image" Target="../media/image7.TIF"/><Relationship Id="rId4" Type="http://schemas.openxmlformats.org/officeDocument/2006/relationships/slide" Target="slide5.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2.xml"/><Relationship Id="rId4" Type="http://schemas.openxmlformats.org/officeDocument/2006/relationships/slide" Target="slide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3.xml"/><Relationship Id="rId4" Type="http://schemas.openxmlformats.org/officeDocument/2006/relationships/slide" Target="slide5.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4.xml"/><Relationship Id="rId5" Type="http://schemas.openxmlformats.org/officeDocument/2006/relationships/image" Target="../media/image8.png"/><Relationship Id="rId4" Type="http://schemas.openxmlformats.org/officeDocument/2006/relationships/slide" Target="slide5.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5.xml"/><Relationship Id="rId4" Type="http://schemas.openxmlformats.org/officeDocument/2006/relationships/slide" Target="slide5.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6.xml"/><Relationship Id="rId4" Type="http://schemas.openxmlformats.org/officeDocument/2006/relationships/slide" Target="slide5.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7.xml"/><Relationship Id="rId5" Type="http://schemas.openxmlformats.org/officeDocument/2006/relationships/image" Target="../media/image9.TIF"/><Relationship Id="rId4" Type="http://schemas.openxmlformats.org/officeDocument/2006/relationships/slide" Target="slide5.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8.xml"/><Relationship Id="rId4" Type="http://schemas.openxmlformats.org/officeDocument/2006/relationships/slide" Target="slide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slide" Target="slide5.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1.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2.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7" name="副标题 146"/>
          <p:cNvSpPr>
            <a:spLocks noGrp="1"/>
          </p:cNvSpPr>
          <p:nvPr>
            <p:ph type="subTitle" idx="1"/>
            <p:custDataLst>
              <p:tags r:id="rId2"/>
            </p:custDataLst>
          </p:nvPr>
        </p:nvSpPr>
        <p:spPr>
          <a:xfrm>
            <a:off x="41592" y="2138045"/>
            <a:ext cx="12197715" cy="998855"/>
          </a:xfrm>
        </p:spPr>
        <p:txBody>
          <a:bodyPr>
            <a:noAutofit/>
          </a:bodyPr>
          <a:lstStyle/>
          <a:p>
            <a:pPr>
              <a:lnSpc>
                <a:spcPct val="100000"/>
              </a:lnSpc>
            </a:pPr>
            <a:r>
              <a:rPr lang="zh-CN" altLang="en-US" sz="6000" dirty="0" smtClean="0">
                <a:latin typeface="方正大标宋_GBK" pitchFamily="65" charset="-122"/>
                <a:ea typeface="方正大标宋_GBK" pitchFamily="65" charset="-122"/>
              </a:rPr>
              <a:t>第五单</a:t>
            </a:r>
            <a:r>
              <a:rPr lang="zh-CN" altLang="en-US" sz="6000" dirty="0">
                <a:latin typeface="方正大标宋_GBK" pitchFamily="65" charset="-122"/>
                <a:ea typeface="方正大标宋_GBK" pitchFamily="65" charset="-122"/>
              </a:rPr>
              <a:t>元综合训练</a:t>
            </a:r>
            <a:endParaRPr lang="zh-CN" altLang="en-US" sz="6000" dirty="0">
              <a:solidFill>
                <a:schemeClr val="tx1">
                  <a:lumMod val="65000"/>
                  <a:lumOff val="35000"/>
                </a:schemeClr>
              </a:solidFill>
              <a:latin typeface="方正大标宋_GBK" panose="03000509000000000000" pitchFamily="65" charset="-122"/>
              <a:ea typeface="方正大标宋_GBK" panose="03000509000000000000" pitchFamily="65" charset="-122"/>
              <a:cs typeface="汉仪雅酷黑 95W" panose="020B0A04020202020204" charset="-122"/>
            </a:endParaRPr>
          </a:p>
        </p:txBody>
      </p:sp>
      <p:cxnSp>
        <p:nvCxnSpPr>
          <p:cNvPr id="40" name="直接连接符 39"/>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35" name="图片 34" descr="商标"/>
          <p:cNvPicPr>
            <a:picLocks noChangeAspect="1"/>
          </p:cNvPicPr>
          <p:nvPr/>
        </p:nvPicPr>
        <p:blipFill>
          <a:blip r:embed="rId5" cstate="print"/>
          <a:stretch>
            <a:fillRect/>
          </a:stretch>
        </p:blipFill>
        <p:spPr>
          <a:xfrm>
            <a:off x="9332905" y="104793"/>
            <a:ext cx="725893" cy="725893"/>
          </a:xfrm>
          <a:prstGeom prst="rect">
            <a:avLst/>
          </a:prstGeom>
        </p:spPr>
      </p:pic>
      <p:sp>
        <p:nvSpPr>
          <p:cNvPr id="36" name="文本框 35"/>
          <p:cNvSpPr txBox="1"/>
          <p:nvPr/>
        </p:nvSpPr>
        <p:spPr>
          <a:xfrm>
            <a:off x="9991890" y="283590"/>
            <a:ext cx="2449195" cy="368300"/>
          </a:xfrm>
          <a:prstGeom prst="rect">
            <a:avLst/>
          </a:prstGeom>
          <a:noFill/>
        </p:spPr>
        <p:txBody>
          <a:bodyPr wrap="square" rtlCol="0">
            <a:spAutoFit/>
          </a:bodyPr>
          <a:lstStyle/>
          <a:p>
            <a:r>
              <a:rPr lang="zh-CN" altLang="en-US" b="1" dirty="0">
                <a:effectLst>
                  <a:outerShdw blurRad="38100" dist="38100" dir="2700000" algn="tl">
                    <a:srgbClr val="000000">
                      <a:alpha val="43137"/>
                    </a:srgbClr>
                  </a:outerShdw>
                </a:effectLst>
                <a:latin typeface="方正隶变_GBK" panose="03000509000000000000" pitchFamily="65" charset="-122"/>
                <a:ea typeface="方正隶变_GBK" panose="03000509000000000000" pitchFamily="65" charset="-122"/>
              </a:rPr>
              <a:t>创新作业系列丛书</a:t>
            </a:r>
          </a:p>
        </p:txBody>
      </p:sp>
      <p:sp>
        <p:nvSpPr>
          <p:cNvPr id="37" name="圆角矩形 188"/>
          <p:cNvSpPr/>
          <p:nvPr/>
        </p:nvSpPr>
        <p:spPr>
          <a:xfrm>
            <a:off x="4648116" y="3414531"/>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702644" y="3429920"/>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a:t>
            </a:r>
            <a:r>
              <a:rPr lang="en-US" altLang="zh-CN" dirty="0">
                <a:solidFill>
                  <a:schemeClr val="bg1"/>
                </a:solidFill>
                <a:latin typeface="+mj-ea"/>
                <a:ea typeface="+mj-ea"/>
              </a:rPr>
              <a:t> </a:t>
            </a:r>
            <a:r>
              <a:rPr lang="zh-CN" altLang="en-US" dirty="0">
                <a:solidFill>
                  <a:schemeClr val="bg1"/>
                </a:solidFill>
                <a:latin typeface="+mj-ea"/>
                <a:ea typeface="+mj-ea"/>
              </a:rPr>
              <a:t>六</a:t>
            </a:r>
            <a:r>
              <a:rPr lang="zh-CN" altLang="en-US">
                <a:solidFill>
                  <a:schemeClr val="bg1"/>
                </a:solidFill>
                <a:latin typeface="+mj-ea"/>
                <a:ea typeface="+mj-ea"/>
              </a:rPr>
              <a:t>年级</a:t>
            </a:r>
            <a:r>
              <a:rPr lang="zh-CN" altLang="en-US" smtClean="0">
                <a:solidFill>
                  <a:schemeClr val="bg1"/>
                </a:solidFill>
                <a:latin typeface="+mj-ea"/>
                <a:ea typeface="+mj-ea"/>
              </a:rPr>
              <a:t>语文</a:t>
            </a:r>
            <a:r>
              <a:rPr lang="zh-CN" altLang="en-US">
                <a:solidFill>
                  <a:schemeClr val="bg1"/>
                </a:solidFill>
                <a:latin typeface="+mj-ea"/>
                <a:ea typeface="+mj-ea"/>
              </a:rPr>
              <a:t>下</a:t>
            </a:r>
            <a:r>
              <a:rPr lang="zh-CN" altLang="en-US" smtClean="0">
                <a:solidFill>
                  <a:schemeClr val="bg1"/>
                </a:solidFill>
                <a:latin typeface="+mj-ea"/>
                <a:ea typeface="+mj-ea"/>
              </a:rPr>
              <a:t>册</a:t>
            </a:r>
            <a:endParaRPr lang="zh-CN" altLang="en-US" dirty="0">
              <a:solidFill>
                <a:schemeClr val="bg1"/>
              </a:solidFill>
              <a:latin typeface="+mj-ea"/>
              <a:ea typeface="+mj-ea"/>
            </a:endParaRPr>
          </a:p>
        </p:txBody>
      </p:sp>
      <p:sp>
        <p:nvSpPr>
          <p:cNvPr id="2" name="文本框 1">
            <a:extLst>
              <a:ext uri="{FF2B5EF4-FFF2-40B4-BE49-F238E27FC236}">
                <a16:creationId xmlns:a16="http://schemas.microsoft.com/office/drawing/2014/main" xmlns="" id="{EEE00BEC-650C-E417-7AF4-589EFA1B45C0}"/>
              </a:ext>
            </a:extLst>
          </p:cNvPr>
          <p:cNvSpPr txBox="1"/>
          <p:nvPr/>
        </p:nvSpPr>
        <p:spPr>
          <a:xfrm>
            <a:off x="5150122" y="1507438"/>
            <a:ext cx="2720563" cy="523220"/>
          </a:xfrm>
          <a:prstGeom prst="rect">
            <a:avLst/>
          </a:prstGeom>
          <a:noFill/>
        </p:spPr>
        <p:txBody>
          <a:bodyPr wrap="square" rtlCol="0">
            <a:spAutoFit/>
          </a:bodyPr>
          <a:lstStyle/>
          <a:p>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r>
              <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rPr>
              <a:t>同步练习</a:t>
            </a:r>
            <a:r>
              <a:rPr lang="en-US" altLang="zh-CN" sz="2800">
                <a:solidFill>
                  <a:schemeClr val="tx1">
                    <a:lumMod val="75000"/>
                    <a:lumOff val="25000"/>
                  </a:schemeClr>
                </a:solidFill>
                <a:latin typeface="方正小标宋_GBK" panose="03000509000000000000" pitchFamily="65" charset="-122"/>
                <a:ea typeface="方正小标宋_GBK" panose="03000509000000000000" pitchFamily="65" charset="-122"/>
              </a:rPr>
              <a:t>-</a:t>
            </a:r>
            <a:endParaRPr lang="zh-CN" altLang="en-US" sz="2800">
              <a:solidFill>
                <a:schemeClr val="tx1">
                  <a:lumMod val="75000"/>
                  <a:lumOff val="25000"/>
                </a:schemeClr>
              </a:solidFill>
              <a:latin typeface="方正小标宋_GBK" panose="03000509000000000000" pitchFamily="65" charset="-122"/>
              <a:ea typeface="方正小标宋_GBK" panose="03000509000000000000" pitchFamily="65"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41079"/>
            <a:ext cx="11416246" cy="4801314"/>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五、欣赏作品</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判断对错。</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这是元代著名书法家赵</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孟</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的作品</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三门记》。</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这是一幅行书作品。</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solidFill>
                  <a:srgbClr val="A46AA6"/>
                </a:solidFill>
                <a:latin typeface="NEU-BZ" panose="02010600010101010101" pitchFamily="2"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这幅字秀丽柔美</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稳健大方。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solidFill>
                  <a:srgbClr val="A46AA6"/>
                </a:solidFill>
                <a:latin typeface="NEU-BZ" panose="02010600010101010101" pitchFamily="2"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4</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这幅书法作品中的点画圆润多姿</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具有行书的笔意。</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solidFill>
                  <a:srgbClr val="A46AA6"/>
                </a:solidFill>
                <a:latin typeface="NEU-BZ" panose="02010600010101010101" pitchFamily="2"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image97.jpeg"/>
          <p:cNvPicPr/>
          <p:nvPr/>
        </p:nvPicPr>
        <p:blipFill>
          <a:blip r:embed="rId5"/>
          <a:stretch>
            <a:fillRect/>
          </a:stretch>
        </p:blipFill>
        <p:spPr>
          <a:xfrm>
            <a:off x="5702060" y="1853241"/>
            <a:ext cx="422563" cy="422563"/>
          </a:xfrm>
          <a:prstGeom prst="rect">
            <a:avLst/>
          </a:prstGeom>
        </p:spPr>
      </p:pic>
      <p:pic>
        <p:nvPicPr>
          <p:cNvPr id="9" name="image96.jpeg"/>
          <p:cNvPicPr/>
          <p:nvPr/>
        </p:nvPicPr>
        <p:blipFill>
          <a:blip r:embed="rId6"/>
          <a:stretch>
            <a:fillRect/>
          </a:stretch>
        </p:blipFill>
        <p:spPr>
          <a:xfrm>
            <a:off x="8451664" y="946407"/>
            <a:ext cx="3302535" cy="3496197"/>
          </a:xfrm>
          <a:prstGeom prst="rect">
            <a:avLst/>
          </a:prstGeom>
        </p:spPr>
      </p:pic>
      <p:sp>
        <p:nvSpPr>
          <p:cNvPr id="10" name="文本框 9">
            <a:extLst>
              <a:ext uri="{FF2B5EF4-FFF2-40B4-BE49-F238E27FC236}">
                <a16:creationId xmlns:a16="http://schemas.microsoft.com/office/drawing/2014/main" xmlns="" id="{0EAB1CDB-0282-4D95-B563-8EE9A48023AE}"/>
              </a:ext>
            </a:extLst>
          </p:cNvPr>
          <p:cNvSpPr txBox="1"/>
          <p:nvPr/>
        </p:nvSpPr>
        <p:spPr>
          <a:xfrm>
            <a:off x="3497853" y="2442732"/>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1" name="文本框 10">
            <a:extLst>
              <a:ext uri="{FF2B5EF4-FFF2-40B4-BE49-F238E27FC236}">
                <a16:creationId xmlns:a16="http://schemas.microsoft.com/office/drawing/2014/main" xmlns="" id="{0EAB1CDB-0282-4D95-B563-8EE9A48023AE}"/>
              </a:ext>
            </a:extLst>
          </p:cNvPr>
          <p:cNvSpPr txBox="1"/>
          <p:nvPr/>
        </p:nvSpPr>
        <p:spPr>
          <a:xfrm>
            <a:off x="6594735" y="3943353"/>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xmlns="" id="{0EAB1CDB-0282-4D95-B563-8EE9A48023AE}"/>
              </a:ext>
            </a:extLst>
          </p:cNvPr>
          <p:cNvSpPr txBox="1"/>
          <p:nvPr/>
        </p:nvSpPr>
        <p:spPr>
          <a:xfrm>
            <a:off x="10734333" y="4742357"/>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3" name="文本框 12">
            <a:extLst>
              <a:ext uri="{FF2B5EF4-FFF2-40B4-BE49-F238E27FC236}">
                <a16:creationId xmlns:a16="http://schemas.microsoft.com/office/drawing/2014/main" xmlns="" id="{1499B690-E21D-347D-9AB1-87F75D70FD4A}"/>
              </a:ext>
            </a:extLst>
          </p:cNvPr>
          <p:cNvSpPr txBox="1"/>
          <p:nvPr/>
        </p:nvSpPr>
        <p:spPr>
          <a:xfrm>
            <a:off x="5330865" y="3284520"/>
            <a:ext cx="582476" cy="615553"/>
          </a:xfrm>
          <a:prstGeom prst="rect">
            <a:avLst/>
          </a:prstGeom>
          <a:noFill/>
        </p:spPr>
        <p:txBody>
          <a:bodyPr wrap="square">
            <a:spAutoFit/>
          </a:bodyPr>
          <a:lstStyle/>
          <a:p>
            <a:r>
              <a:rPr lang="zh-CN" altLang="zh-CN" sz="3400" dirty="0">
                <a:solidFill>
                  <a:srgbClr val="E72582"/>
                </a:solidFill>
                <a:effectLst/>
                <a:latin typeface="Calibri" panose="020F0502020204030204" pitchFamily="34" charset="0"/>
                <a:ea typeface="MS Gothic" panose="020B0609070205080204" pitchFamily="49" charset="-128"/>
                <a:cs typeface="MS Gothic" panose="020B0609070205080204" pitchFamily="49" charset="-128"/>
              </a:rPr>
              <a:t>✕</a:t>
            </a:r>
            <a:endParaRPr lang="zh-CN" altLang="en-US" sz="3400" dirty="0">
              <a:solidFill>
                <a:srgbClr val="E72582"/>
              </a:solidFill>
            </a:endParaRPr>
          </a:p>
        </p:txBody>
      </p:sp>
    </p:spTree>
    <p:custDataLst>
      <p:tags r:id="rId1"/>
    </p:custDataLst>
    <p:extLst>
      <p:ext uri="{BB962C8B-B14F-4D97-AF65-F5344CB8AC3E}">
        <p14:creationId xmlns:p14="http://schemas.microsoft.com/office/powerpoint/2010/main" val="583512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1" y="821065"/>
            <a:ext cx="11157452" cy="1232838"/>
          </a:xfrm>
          <a:prstGeom prst="rect">
            <a:avLst/>
          </a:prstGeom>
        </p:spPr>
        <p:txBody>
          <a:bodyPr wrap="square">
            <a:spAutoFit/>
          </a:bodyPr>
          <a:lstStyle/>
          <a:p>
            <a:pPr>
              <a:lnSpc>
                <a:spcPct val="120000"/>
              </a:lnSpc>
              <a:spcAft>
                <a:spcPts val="0"/>
              </a:spcAft>
            </a:pP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六、 在六年的学习中</a:t>
            </a:r>
            <a:r>
              <a:rPr lang="en-US" altLang="zh-CN" sz="32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你养成了哪些良好的学习习惯呢</a:t>
            </a:r>
            <a:r>
              <a:rPr lang="en-US" altLang="zh-CN" sz="32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和同学交流一下。</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6" name="图片 5"/>
          <p:cNvPicPr>
            <a:picLocks noChangeAspect="1"/>
          </p:cNvPicPr>
          <p:nvPr/>
        </p:nvPicPr>
        <p:blipFill rotWithShape="1">
          <a:blip r:embed="rId5"/>
          <a:srcRect t="8380" r="68192"/>
          <a:stretch/>
        </p:blipFill>
        <p:spPr>
          <a:xfrm>
            <a:off x="702220" y="2182989"/>
            <a:ext cx="5146490" cy="1909623"/>
          </a:xfrm>
          <a:prstGeom prst="rect">
            <a:avLst/>
          </a:prstGeom>
        </p:spPr>
      </p:pic>
      <p:pic>
        <p:nvPicPr>
          <p:cNvPr id="8" name="图片 7"/>
          <p:cNvPicPr>
            <a:picLocks noChangeAspect="1"/>
          </p:cNvPicPr>
          <p:nvPr/>
        </p:nvPicPr>
        <p:blipFill rotWithShape="1">
          <a:blip r:embed="rId5"/>
          <a:srcRect l="33582"/>
          <a:stretch/>
        </p:blipFill>
        <p:spPr>
          <a:xfrm>
            <a:off x="702220" y="4400598"/>
            <a:ext cx="9468268" cy="1836407"/>
          </a:xfrm>
          <a:prstGeom prst="rect">
            <a:avLst/>
          </a:prstGeom>
        </p:spPr>
      </p:pic>
      <p:sp>
        <p:nvSpPr>
          <p:cNvPr id="9" name="矩形 8"/>
          <p:cNvSpPr/>
          <p:nvPr/>
        </p:nvSpPr>
        <p:spPr>
          <a:xfrm>
            <a:off x="846935" y="4459608"/>
            <a:ext cx="8081403" cy="1580369"/>
          </a:xfrm>
          <a:prstGeom prst="rect">
            <a:avLst/>
          </a:prstGeom>
        </p:spPr>
        <p:txBody>
          <a:bodyPr wrap="square">
            <a:spAutoFit/>
          </a:bodyPr>
          <a:lstStyle/>
          <a:p>
            <a:pPr>
              <a:lnSpc>
                <a:spcPct val="150000"/>
              </a:lnSpc>
            </a:pPr>
            <a:r>
              <a:rPr lang="zh-CN" altLang="en-US"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示例：我会在睡前把当天学习的内容在脑子里回顾一遍，加深印象。</a:t>
            </a:r>
          </a:p>
        </p:txBody>
      </p:sp>
    </p:spTree>
    <p:custDataLst>
      <p:tags r:id="rId1"/>
    </p:custDataLst>
    <p:extLst>
      <p:ext uri="{BB962C8B-B14F-4D97-AF65-F5344CB8AC3E}">
        <p14:creationId xmlns:p14="http://schemas.microsoft.com/office/powerpoint/2010/main" val="389253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77969" y="861095"/>
            <a:ext cx="10869283" cy="4939814"/>
          </a:xfrm>
          <a:prstGeom prst="rect">
            <a:avLst/>
          </a:prstGeom>
        </p:spPr>
        <p:txBody>
          <a:bodyPr wrap="square">
            <a:spAutoFit/>
          </a:bodyPr>
          <a:lstStyle/>
          <a:p>
            <a:pPr>
              <a:lnSpc>
                <a:spcPct val="150000"/>
              </a:lnSpc>
              <a:spcAft>
                <a:spcPts val="0"/>
              </a:spcAft>
            </a:pPr>
            <a:r>
              <a:rPr lang="zh-CN" altLang="zh-CN" sz="3000" dirty="0">
                <a:latin typeface="Calibri" panose="020F0502020204030204" pitchFamily="34" charset="0"/>
                <a:ea typeface="方正黑体_GBK" panose="03000509000000000000" pitchFamily="65" charset="-122"/>
                <a:cs typeface="Times New Roman" panose="02020603050405020304" pitchFamily="18" charset="0"/>
              </a:rPr>
              <a:t>七、非连续性文本阅读。</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a:latin typeface="Calibri" panose="020F0502020204030204" pitchFamily="34" charset="0"/>
                <a:ea typeface="方正黑体_GBK" panose="03000509000000000000" pitchFamily="65" charset="-122"/>
                <a:cs typeface="Times New Roman" panose="02020603050405020304" pitchFamily="18" charset="0"/>
              </a:rPr>
              <a:t>【材料一】</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人工智能</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dirty="0">
                <a:latin typeface="Calibri" panose="020F0502020204030204" pitchFamily="34" charset="0"/>
                <a:ea typeface="宋体" panose="02010600030101010101" pitchFamily="2" charset="-122"/>
                <a:cs typeface="Times New Roman" panose="02020603050405020304" pitchFamily="18" charset="0"/>
              </a:rPr>
              <a:t>Artificial</a:t>
            </a:r>
            <a:r>
              <a:rPr lang="en-US" altLang="zh-CN" sz="3000" dirty="0">
                <a:latin typeface="Calibri" panose="020F0502020204030204" pitchFamily="34" charset="0"/>
                <a:ea typeface="方正楷体_GBK" panose="03000509000000000000" pitchFamily="65" charset="-122"/>
                <a:cs typeface="Times New Roman" panose="02020603050405020304" pitchFamily="18" charset="0"/>
              </a:rPr>
              <a:t> </a:t>
            </a:r>
            <a:r>
              <a:rPr lang="en-US" altLang="zh-CN" sz="3000" dirty="0">
                <a:latin typeface="Calibri" panose="020F0502020204030204" pitchFamily="34" charset="0"/>
                <a:ea typeface="宋体" panose="02010600030101010101" pitchFamily="2" charset="-122"/>
                <a:cs typeface="Times New Roman" panose="02020603050405020304" pitchFamily="18" charset="0"/>
              </a:rPr>
              <a:t>Intelligence</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简称</a:t>
            </a:r>
            <a:r>
              <a:rPr lang="en-US" altLang="zh-CN" sz="3000" dirty="0">
                <a:latin typeface="Calibri" panose="020F0502020204030204" pitchFamily="34" charset="0"/>
                <a:ea typeface="宋体" panose="02010600030101010101" pitchFamily="2" charset="-122"/>
                <a:cs typeface="Times New Roman" panose="02020603050405020304" pitchFamily="18" charset="0"/>
              </a:rPr>
              <a:t>AI</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通常是指通过计算机程序来呈现人类智能的技术</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其历史可以追溯到</a:t>
            </a:r>
            <a:r>
              <a:rPr lang="en-US" altLang="zh-CN" sz="3000" dirty="0">
                <a:latin typeface="Calibri" panose="020F0502020204030204" pitchFamily="34" charset="0"/>
                <a:ea typeface="宋体" panose="02010600030101010101" pitchFamily="2" charset="-122"/>
                <a:cs typeface="Times New Roman" panose="02020603050405020304" pitchFamily="18" charset="0"/>
              </a:rPr>
              <a:t>1956</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年</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到</a:t>
            </a:r>
            <a:r>
              <a:rPr lang="en-US" altLang="zh-CN" sz="3000" dirty="0">
                <a:latin typeface="Calibri" panose="020F0502020204030204" pitchFamily="34" charset="0"/>
                <a:ea typeface="宋体" panose="02010600030101010101" pitchFamily="2" charset="-122"/>
                <a:cs typeface="Times New Roman" panose="02020603050405020304" pitchFamily="18" charset="0"/>
              </a:rPr>
              <a:t>2011</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年进入蓬勃发展期。如今</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人工智能已</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飞入寻常百姓家</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在很多领域都有应用。例如</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机器人医生能更精确地缝合伤口、切除肿瘤。</a:t>
            </a:r>
            <a:r>
              <a:rPr lang="en-US" altLang="zh-CN" sz="3000" dirty="0">
                <a:latin typeface="Calibri" panose="020F0502020204030204" pitchFamily="34" charset="0"/>
                <a:ea typeface="宋体" panose="02010600030101010101" pitchFamily="2" charset="-122"/>
                <a:cs typeface="Times New Roman" panose="02020603050405020304" pitchFamily="18" charset="0"/>
              </a:rPr>
              <a:t>AI</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模型</a:t>
            </a:r>
            <a:r>
              <a:rPr lang="en-US" altLang="zh-CN" sz="3000" dirty="0">
                <a:latin typeface="Calibri" panose="020F0502020204030204" pitchFamily="34" charset="0"/>
                <a:ea typeface="宋体" panose="02010600030101010101" pitchFamily="2" charset="-122"/>
                <a:cs typeface="Times New Roman" panose="02020603050405020304" pitchFamily="18" charset="0"/>
              </a:rPr>
              <a:t>Sora</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能够根据文本描述生成高质量视频。利用</a:t>
            </a:r>
            <a:r>
              <a:rPr lang="en-US" altLang="zh-CN" sz="3000" dirty="0">
                <a:latin typeface="Calibri" panose="020F0502020204030204" pitchFamily="34" charset="0"/>
                <a:ea typeface="宋体" panose="02010600030101010101" pitchFamily="2" charset="-122"/>
                <a:cs typeface="Times New Roman" panose="02020603050405020304" pitchFamily="18" charset="0"/>
              </a:rPr>
              <a:t>AI</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技术</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dirty="0">
                <a:latin typeface="Calibri" panose="020F0502020204030204" pitchFamily="34" charset="0"/>
                <a:ea typeface="宋体" panose="02010600030101010101" pitchFamily="2" charset="-122"/>
                <a:cs typeface="Times New Roman" panose="02020603050405020304" pitchFamily="18" charset="0"/>
              </a:rPr>
              <a:t>20</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秒钟就能生产一部手机</a:t>
            </a:r>
            <a:r>
              <a:rPr lang="en-US" altLang="zh-CN" sz="30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40047762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77969" y="861095"/>
            <a:ext cx="10869283" cy="2862322"/>
          </a:xfrm>
          <a:prstGeom prst="rect">
            <a:avLst/>
          </a:prstGeom>
        </p:spPr>
        <p:txBody>
          <a:bodyPr wrap="square">
            <a:spAutoFit/>
          </a:bodyPr>
          <a:lstStyle/>
          <a:p>
            <a:pPr>
              <a:lnSpc>
                <a:spcPct val="150000"/>
              </a:lnSpc>
              <a:spcAft>
                <a:spcPts val="0"/>
              </a:spcAft>
            </a:pP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a:latin typeface="Calibri" panose="020F0502020204030204" pitchFamily="34" charset="0"/>
                <a:ea typeface="方正黑体_GBK" panose="03000509000000000000" pitchFamily="65" charset="-122"/>
                <a:cs typeface="Times New Roman" panose="02020603050405020304" pitchFamily="18" charset="0"/>
              </a:rPr>
              <a:t>【材料二】</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人工智能的出现</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对经济以及各行各业都带来了影响</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有正面的</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也有负面的</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如右表所示</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。随着科技的进步</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人工智能的发展会更加完善</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它必将帮助人类迈向更可持续、更清洁、更健康的未来</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30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514518524"/>
              </p:ext>
            </p:extLst>
          </p:nvPr>
        </p:nvGraphicFramePr>
        <p:xfrm>
          <a:off x="3695940" y="3066912"/>
          <a:ext cx="7604664" cy="3536290"/>
        </p:xfrm>
        <a:graphic>
          <a:graphicData uri="http://schemas.openxmlformats.org/drawingml/2006/table">
            <a:tbl>
              <a:tblPr firstRow="1" firstCol="1" bandRow="1"/>
              <a:tblGrid>
                <a:gridCol w="5203192"/>
                <a:gridCol w="1200736"/>
                <a:gridCol w="1200736"/>
              </a:tblGrid>
              <a:tr h="627096">
                <a:tc>
                  <a:txBody>
                    <a:bodyPr/>
                    <a:lstStyle/>
                    <a:p>
                      <a:pPr algn="ctr">
                        <a:lnSpc>
                          <a:spcPct val="150000"/>
                        </a:lnSpc>
                        <a:spcAft>
                          <a:spcPts val="0"/>
                        </a:spcAft>
                      </a:pPr>
                      <a:r>
                        <a:rPr lang="zh-CN" sz="2800" dirty="0">
                          <a:effectLst/>
                          <a:latin typeface="Calibri" panose="020F0502020204030204" pitchFamily="34" charset="0"/>
                          <a:ea typeface="方正魏碑_GBK" panose="03000509000000000000" pitchFamily="65" charset="-122"/>
                          <a:cs typeface="Times New Roman" panose="02020603050405020304" pitchFamily="18" charset="0"/>
                        </a:rPr>
                        <a:t>行业分类</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892" marR="40892"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effectLst/>
                          <a:latin typeface="Calibri" panose="020F0502020204030204" pitchFamily="34" charset="0"/>
                          <a:ea typeface="方正魏碑_GBK" panose="03000509000000000000" pitchFamily="65" charset="-122"/>
                          <a:cs typeface="Times New Roman" panose="02020603050405020304" pitchFamily="18" charset="0"/>
                        </a:rPr>
                        <a:t>效率</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effectLst/>
                          <a:latin typeface="Calibri" panose="020F0502020204030204" pitchFamily="34" charset="0"/>
                          <a:ea typeface="方正魏碑_GBK" panose="03000509000000000000" pitchFamily="65" charset="-122"/>
                          <a:cs typeface="Times New Roman" panose="02020603050405020304" pitchFamily="18" charset="0"/>
                        </a:rPr>
                        <a:t>需求</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096">
                <a:tc>
                  <a:txBody>
                    <a:bodyPr/>
                    <a:lstStyle/>
                    <a:p>
                      <a:pPr>
                        <a:lnSpc>
                          <a:spcPct val="150000"/>
                        </a:lnSpc>
                        <a:spcAft>
                          <a:spcPts val="0"/>
                        </a:spcAft>
                      </a:pPr>
                      <a:r>
                        <a:rPr lang="zh-CN" sz="2800" dirty="0">
                          <a:effectLst/>
                          <a:latin typeface="Calibri" panose="020F0502020204030204" pitchFamily="34" charset="0"/>
                          <a:ea typeface="方正楷体_GBK" panose="03000509000000000000" pitchFamily="65" charset="-122"/>
                          <a:cs typeface="Times New Roman" panose="02020603050405020304" pitchFamily="18" charset="0"/>
                        </a:rPr>
                        <a:t>农业、服装业、汽车制造业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892" marR="40892"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effectLst/>
                          <a:latin typeface="Calibri" panose="020F0502020204030204" pitchFamily="34" charset="0"/>
                          <a:ea typeface="方正楷体_GBK" panose="03000509000000000000" pitchFamily="65" charset="-122"/>
                          <a:cs typeface="Times New Roman" panose="02020603050405020304" pitchFamily="18" charset="0"/>
                        </a:rPr>
                        <a:t>提高</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effectLst/>
                          <a:latin typeface="Calibri" panose="020F0502020204030204" pitchFamily="34" charset="0"/>
                          <a:ea typeface="方正楷体_GBK" panose="03000509000000000000" pitchFamily="65" charset="-122"/>
                          <a:cs typeface="Times New Roman" panose="02020603050405020304" pitchFamily="18" charset="0"/>
                        </a:rPr>
                        <a:t>下降</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096">
                <a:tc>
                  <a:txBody>
                    <a:bodyPr/>
                    <a:lstStyle/>
                    <a:p>
                      <a:pPr>
                        <a:lnSpc>
                          <a:spcPct val="150000"/>
                        </a:lnSpc>
                        <a:spcAft>
                          <a:spcPts val="0"/>
                        </a:spcAft>
                      </a:pPr>
                      <a:r>
                        <a:rPr lang="zh-CN" sz="2800" dirty="0">
                          <a:effectLst/>
                          <a:latin typeface="Calibri" panose="020F0502020204030204" pitchFamily="34" charset="0"/>
                          <a:ea typeface="方正楷体_GBK" panose="03000509000000000000" pitchFamily="65" charset="-122"/>
                          <a:cs typeface="Times New Roman" panose="02020603050405020304" pitchFamily="18" charset="0"/>
                        </a:rPr>
                        <a:t>音频、视频等数字娱乐行业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40892" marR="40892"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effectLst/>
                          <a:latin typeface="Calibri" panose="020F0502020204030204" pitchFamily="34" charset="0"/>
                          <a:ea typeface="方正楷体_GBK" panose="03000509000000000000" pitchFamily="65" charset="-122"/>
                          <a:cs typeface="Times New Roman" panose="02020603050405020304" pitchFamily="18" charset="0"/>
                        </a:rPr>
                        <a:t>提高</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effectLst/>
                          <a:latin typeface="Calibri" panose="020F0502020204030204" pitchFamily="34" charset="0"/>
                          <a:ea typeface="方正楷体_GBK" panose="03000509000000000000" pitchFamily="65" charset="-122"/>
                          <a:cs typeface="Times New Roman" panose="02020603050405020304" pitchFamily="18" charset="0"/>
                        </a:rPr>
                        <a:t>稳定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096">
                <a:tc>
                  <a:txBody>
                    <a:bodyPr/>
                    <a:lstStyle/>
                    <a:p>
                      <a:pPr>
                        <a:lnSpc>
                          <a:spcPct val="150000"/>
                        </a:lnSpc>
                        <a:spcAft>
                          <a:spcPts val="0"/>
                        </a:spcAft>
                      </a:pPr>
                      <a:r>
                        <a:rPr lang="zh-CN" sz="2800">
                          <a:effectLst/>
                          <a:latin typeface="Calibri" panose="020F0502020204030204" pitchFamily="34" charset="0"/>
                          <a:ea typeface="方正楷体_GBK" panose="03000509000000000000" pitchFamily="65" charset="-122"/>
                          <a:cs typeface="Times New Roman" panose="02020603050405020304" pitchFamily="18" charset="0"/>
                        </a:rPr>
                        <a:t>房地产行业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892" marR="40892"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effectLst/>
                          <a:latin typeface="Calibri" panose="020F0502020204030204" pitchFamily="34" charset="0"/>
                          <a:ea typeface="方正楷体_GBK" panose="03000509000000000000" pitchFamily="65" charset="-122"/>
                          <a:cs typeface="Times New Roman" panose="02020603050405020304" pitchFamily="18" charset="0"/>
                        </a:rPr>
                        <a:t>稳定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effectLst/>
                          <a:latin typeface="Calibri" panose="020F0502020204030204" pitchFamily="34" charset="0"/>
                          <a:ea typeface="方正楷体_GBK" panose="03000509000000000000" pitchFamily="65" charset="-122"/>
                          <a:cs typeface="Times New Roman" panose="02020603050405020304" pitchFamily="18" charset="0"/>
                        </a:rPr>
                        <a:t>稳定</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096">
                <a:tc>
                  <a:txBody>
                    <a:bodyPr/>
                    <a:lstStyle/>
                    <a:p>
                      <a:pPr>
                        <a:lnSpc>
                          <a:spcPct val="150000"/>
                        </a:lnSpc>
                        <a:spcAft>
                          <a:spcPts val="0"/>
                        </a:spcAft>
                      </a:pPr>
                      <a:r>
                        <a:rPr lang="zh-CN" sz="2800">
                          <a:effectLst/>
                          <a:latin typeface="Calibri" panose="020F0502020204030204" pitchFamily="34" charset="0"/>
                          <a:ea typeface="方正楷体_GBK" panose="03000509000000000000" pitchFamily="65" charset="-122"/>
                          <a:cs typeface="Times New Roman" panose="02020603050405020304" pitchFamily="18" charset="0"/>
                        </a:rPr>
                        <a:t>旅游、教育、创新等行业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40892" marR="40892"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a:effectLst/>
                          <a:latin typeface="Calibri" panose="020F0502020204030204" pitchFamily="34" charset="0"/>
                          <a:ea typeface="方正楷体_GBK" panose="03000509000000000000" pitchFamily="65" charset="-122"/>
                          <a:cs typeface="Times New Roman" panose="02020603050405020304" pitchFamily="18" charset="0"/>
                        </a:rPr>
                        <a:t>稳定</a:t>
                      </a:r>
                      <a:endParaRPr lang="zh-CN" sz="280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dirty="0">
                          <a:effectLst/>
                          <a:latin typeface="Calibri" panose="020F0502020204030204" pitchFamily="34" charset="0"/>
                          <a:ea typeface="方正楷体_GBK" panose="03000509000000000000" pitchFamily="65" charset="-122"/>
                          <a:cs typeface="Times New Roman" panose="02020603050405020304" pitchFamily="18" charset="0"/>
                        </a:rPr>
                        <a:t>上升</a:t>
                      </a:r>
                      <a:endParaRPr lang="zh-CN" sz="2800" dirty="0">
                        <a:effectLst/>
                        <a:latin typeface="Calibri" panose="020F0502020204030204" pitchFamily="34" charset="0"/>
                        <a:ea typeface="宋体" panose="02010600030101010101" pitchFamily="2" charset="-122"/>
                        <a:cs typeface="Times New Roman" panose="02020603050405020304" pitchFamily="18" charset="0"/>
                      </a:endParaRPr>
                    </a:p>
                  </a:txBody>
                  <a:tcPr marL="33589" marR="33589" marT="33589" marB="33589"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1"/>
    </p:custDataLst>
    <p:extLst>
      <p:ext uri="{BB962C8B-B14F-4D97-AF65-F5344CB8AC3E}">
        <p14:creationId xmlns:p14="http://schemas.microsoft.com/office/powerpoint/2010/main" val="3602822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946408"/>
            <a:ext cx="10855529" cy="2446824"/>
          </a:xfrm>
          <a:prstGeom prst="rect">
            <a:avLst/>
          </a:prstGeom>
        </p:spPr>
        <p:txBody>
          <a:bodyPr wrap="square">
            <a:spAutoFit/>
          </a:bodyPr>
          <a:lstStyle/>
          <a:p>
            <a:pPr>
              <a:lnSpc>
                <a:spcPct val="150000"/>
              </a:lnSpc>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学校科技周举行</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AI</a:t>
            </a:r>
            <a:r>
              <a:rPr lang="zh-CN" altLang="zh-CN" sz="3400" dirty="0">
                <a:latin typeface="Calibri" panose="020F0502020204030204" pitchFamily="34" charset="0"/>
                <a:ea typeface="宋体" panose="02010600030101010101" pitchFamily="2" charset="-122"/>
                <a:cs typeface="Times New Roman" panose="02020603050405020304" pitchFamily="18" charset="0"/>
              </a:rPr>
              <a:t>向未来</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信息发布会</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结合上述材料</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你可以从</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三个方面介绍人工智能。</a:t>
            </a:r>
            <a:endParaRPr lang="zh-CN" altLang="en-US" sz="3400" dirty="0"/>
          </a:p>
        </p:txBody>
      </p:sp>
      <p:sp>
        <p:nvSpPr>
          <p:cNvPr id="6" name="矩形 5"/>
          <p:cNvSpPr/>
          <p:nvPr/>
        </p:nvSpPr>
        <p:spPr>
          <a:xfrm>
            <a:off x="2562544" y="1836165"/>
            <a:ext cx="3236784"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人工智能的定义</a:t>
            </a:r>
            <a:endParaRPr lang="zh-CN" altLang="en-US" b="1" dirty="0">
              <a:solidFill>
                <a:srgbClr val="E72582"/>
              </a:solidFill>
            </a:endParaRPr>
          </a:p>
        </p:txBody>
      </p:sp>
      <p:sp>
        <p:nvSpPr>
          <p:cNvPr id="8" name="矩形 7"/>
          <p:cNvSpPr/>
          <p:nvPr/>
        </p:nvSpPr>
        <p:spPr>
          <a:xfrm>
            <a:off x="6832620" y="1787488"/>
            <a:ext cx="3236784"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人工智能的应用</a:t>
            </a:r>
            <a:endParaRPr lang="zh-CN" altLang="en-US" b="1" dirty="0">
              <a:solidFill>
                <a:srgbClr val="E72582"/>
              </a:solidFill>
            </a:endParaRPr>
          </a:p>
        </p:txBody>
      </p:sp>
      <p:sp>
        <p:nvSpPr>
          <p:cNvPr id="9" name="矩形 8"/>
          <p:cNvSpPr/>
          <p:nvPr/>
        </p:nvSpPr>
        <p:spPr>
          <a:xfrm>
            <a:off x="1113306" y="2614698"/>
            <a:ext cx="3236784"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人工智能的影响</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3901595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77969" y="861094"/>
            <a:ext cx="10826151" cy="5075557"/>
          </a:xfrm>
          <a:prstGeom prst="rect">
            <a:avLst/>
          </a:prstGeom>
        </p:spPr>
        <p:txBody>
          <a:bodyPr wrap="square">
            <a:spAutoFit/>
          </a:bodyPr>
          <a:lstStyle/>
          <a:p>
            <a:pPr>
              <a:lnSpc>
                <a:spcPct val="12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听了信息发布会后</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三位同学有了自己的理解</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你觉得对吗</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对的打</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错的打</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p>
          <a:p>
            <a:pPr>
              <a:lnSpc>
                <a:spcPct val="120000"/>
              </a:lnSpc>
              <a:spcAft>
                <a:spcPts val="0"/>
              </a:spcAft>
            </a:pP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1</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小优认为人工智能能提高制造业、数字娱乐行业的工作效率</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solidFill>
                  <a:srgbClr val="A46AA6"/>
                </a:solidFill>
                <a:latin typeface="NEU-BZ" panose="02010600010101010101" pitchFamily="2"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2</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小翼认为旅游、教育、房地产行业对人工智能的需求上升</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solidFill>
                  <a:srgbClr val="A46AA6"/>
                </a:solidFill>
                <a:latin typeface="NEU-BZ" panose="02010600010101010101" pitchFamily="2"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20000"/>
              </a:lnSpc>
              <a:spcAft>
                <a:spcPts val="0"/>
              </a:spcAft>
            </a:pP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3</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读了</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飞入寻常百姓家</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这句话</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小新觉得普通家庭都拥有了</a:t>
            </a:r>
            <a:r>
              <a:rPr lang="en-US" altLang="zh-CN" sz="3400" dirty="0">
                <a:latin typeface="Calibri" panose="020F0502020204030204" pitchFamily="34" charset="0"/>
                <a:ea typeface="宋体" panose="02010600030101010101" pitchFamily="2" charset="-122"/>
                <a:cs typeface="Times New Roman" panose="02020603050405020304" pitchFamily="18" charset="0"/>
              </a:rPr>
              <a:t>AI</a:t>
            </a:r>
            <a:r>
              <a:rPr lang="zh-CN" altLang="zh-CN" sz="3400" dirty="0">
                <a:latin typeface="Calibri" panose="020F0502020204030204" pitchFamily="34" charset="0"/>
                <a:ea typeface="宋体" panose="02010600030101010101" pitchFamily="2" charset="-122"/>
                <a:cs typeface="Times New Roman" panose="02020603050405020304" pitchFamily="18" charset="0"/>
              </a:rPr>
              <a:t>技术</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solidFill>
                  <a:srgbClr val="A46AA6"/>
                </a:solidFill>
                <a:latin typeface="NEU-BZ" panose="02010600010101010101" pitchFamily="2"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xmlns="" id="{1499B690-E21D-347D-9AB1-87F75D70FD4A}"/>
              </a:ext>
            </a:extLst>
          </p:cNvPr>
          <p:cNvSpPr txBox="1"/>
          <p:nvPr/>
        </p:nvSpPr>
        <p:spPr>
          <a:xfrm>
            <a:off x="2604316" y="3972951"/>
            <a:ext cx="582476" cy="615553"/>
          </a:xfrm>
          <a:prstGeom prst="rect">
            <a:avLst/>
          </a:prstGeom>
          <a:noFill/>
        </p:spPr>
        <p:txBody>
          <a:bodyPr wrap="square">
            <a:spAutoFit/>
          </a:bodyPr>
          <a:lstStyle/>
          <a:p>
            <a:r>
              <a:rPr lang="zh-CN" altLang="zh-CN" sz="3400" dirty="0">
                <a:solidFill>
                  <a:srgbClr val="E72582"/>
                </a:solidFill>
                <a:effectLst/>
                <a:latin typeface="Calibri" panose="020F0502020204030204" pitchFamily="34" charset="0"/>
                <a:ea typeface="MS Gothic" panose="020B0609070205080204" pitchFamily="49" charset="-128"/>
                <a:cs typeface="MS Gothic" panose="020B0609070205080204" pitchFamily="49" charset="-128"/>
              </a:rPr>
              <a:t>✕</a:t>
            </a:r>
            <a:endParaRPr lang="zh-CN" altLang="en-US" sz="3400" dirty="0">
              <a:solidFill>
                <a:srgbClr val="E72582"/>
              </a:solidFill>
            </a:endParaRPr>
          </a:p>
        </p:txBody>
      </p:sp>
      <p:sp>
        <p:nvSpPr>
          <p:cNvPr id="9" name="文本框 8">
            <a:extLst>
              <a:ext uri="{FF2B5EF4-FFF2-40B4-BE49-F238E27FC236}">
                <a16:creationId xmlns:a16="http://schemas.microsoft.com/office/drawing/2014/main" xmlns="" id="{0EAB1CDB-0282-4D95-B563-8EE9A48023AE}"/>
              </a:ext>
            </a:extLst>
          </p:cNvPr>
          <p:cNvSpPr txBox="1"/>
          <p:nvPr/>
        </p:nvSpPr>
        <p:spPr>
          <a:xfrm>
            <a:off x="2999346" y="2629996"/>
            <a:ext cx="881680" cy="799004"/>
          </a:xfrm>
          <a:prstGeom prst="rect">
            <a:avLst/>
          </a:prstGeom>
          <a:noFill/>
        </p:spPr>
        <p:txBody>
          <a:bodyPr wrap="square">
            <a:spAutoFit/>
          </a:bodyPr>
          <a:lstStyle/>
          <a:p>
            <a:r>
              <a:rPr lang="zh-CN" altLang="en-US" sz="4500" dirty="0">
                <a:solidFill>
                  <a:srgbClr val="E72582"/>
                </a:solidFill>
                <a:effectLst/>
                <a:latin typeface="楷体" panose="02010609060101010101" pitchFamily="49" charset="-122"/>
                <a:ea typeface="楷体" panose="02010609060101010101" pitchFamily="49" charset="-122"/>
                <a:cs typeface="Times New Roman" panose="02020603050405020304" pitchFamily="18" charset="0"/>
              </a:rPr>
              <a:t>√</a:t>
            </a:r>
            <a:endParaRPr lang="zh-CN" altLang="en-US" sz="4500" dirty="0">
              <a:solidFill>
                <a:srgbClr val="E72582"/>
              </a:solidFill>
              <a:latin typeface="楷体" panose="02010609060101010101" pitchFamily="49" charset="-122"/>
              <a:ea typeface="楷体" panose="02010609060101010101" pitchFamily="49" charset="-122"/>
            </a:endParaRPr>
          </a:p>
        </p:txBody>
      </p:sp>
      <p:sp>
        <p:nvSpPr>
          <p:cNvPr id="11" name="文本框 10">
            <a:extLst>
              <a:ext uri="{FF2B5EF4-FFF2-40B4-BE49-F238E27FC236}">
                <a16:creationId xmlns:a16="http://schemas.microsoft.com/office/drawing/2014/main" xmlns="" id="{1499B690-E21D-347D-9AB1-87F75D70FD4A}"/>
              </a:ext>
            </a:extLst>
          </p:cNvPr>
          <p:cNvSpPr txBox="1"/>
          <p:nvPr/>
        </p:nvSpPr>
        <p:spPr>
          <a:xfrm>
            <a:off x="3881026" y="5197902"/>
            <a:ext cx="582476" cy="615553"/>
          </a:xfrm>
          <a:prstGeom prst="rect">
            <a:avLst/>
          </a:prstGeom>
          <a:noFill/>
        </p:spPr>
        <p:txBody>
          <a:bodyPr wrap="square">
            <a:spAutoFit/>
          </a:bodyPr>
          <a:lstStyle/>
          <a:p>
            <a:r>
              <a:rPr lang="zh-CN" altLang="zh-CN" sz="3400" dirty="0">
                <a:solidFill>
                  <a:srgbClr val="E72582"/>
                </a:solidFill>
                <a:effectLst/>
                <a:latin typeface="Calibri" panose="020F0502020204030204" pitchFamily="34" charset="0"/>
                <a:ea typeface="MS Gothic" panose="020B0609070205080204" pitchFamily="49" charset="-128"/>
                <a:cs typeface="MS Gothic" panose="020B0609070205080204" pitchFamily="49" charset="-128"/>
              </a:rPr>
              <a:t>✕</a:t>
            </a:r>
            <a:endParaRPr lang="zh-CN" altLang="en-US" sz="3400" dirty="0">
              <a:solidFill>
                <a:srgbClr val="E72582"/>
              </a:solidFill>
            </a:endParaRPr>
          </a:p>
        </p:txBody>
      </p:sp>
    </p:spTree>
    <p:custDataLst>
      <p:tags r:id="rId1"/>
    </p:custDataLst>
    <p:extLst>
      <p:ext uri="{BB962C8B-B14F-4D97-AF65-F5344CB8AC3E}">
        <p14:creationId xmlns:p14="http://schemas.microsoft.com/office/powerpoint/2010/main" val="223547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 action="ppaction://noaction"/>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0898661" cy="1583062"/>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你将参加</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人工智能的利与弊</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讨论会</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请结合短文</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把你的想法写下来</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并说明理由</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48419" y="2520800"/>
            <a:ext cx="10895162" cy="2446824"/>
          </a:xfrm>
          <a:prstGeom prst="rect">
            <a:avLst/>
          </a:prstGeom>
        </p:spPr>
        <p:txBody>
          <a:bodyPr wrap="square">
            <a:spAutoFit/>
          </a:bodyPr>
          <a:lstStyle/>
          <a:p>
            <a:pPr lvl="0">
              <a:lnSpc>
                <a:spcPct val="15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人工智能是把双刃剑</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它是发展的利器</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但也有可能是风险的源头</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它可以让我们的工作生活更加便捷高效</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但是如果没有相应的应用规则</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可能会威胁到人类安全。</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243590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439948" y="861094"/>
            <a:ext cx="10843404" cy="6093976"/>
          </a:xfrm>
          <a:prstGeom prst="rect">
            <a:avLst/>
          </a:prstGeom>
        </p:spPr>
        <p:txBody>
          <a:bodyPr wrap="square">
            <a:spAutoFit/>
          </a:bodyPr>
          <a:lstStyle/>
          <a:p>
            <a:pPr>
              <a:lnSpc>
                <a:spcPct val="150000"/>
              </a:lnSpc>
              <a:spcAft>
                <a:spcPts val="0"/>
              </a:spcAft>
            </a:pPr>
            <a:r>
              <a:rPr lang="zh-CN" altLang="zh-CN" sz="3000" dirty="0">
                <a:latin typeface="Calibri" panose="020F0502020204030204" pitchFamily="34" charset="0"/>
                <a:ea typeface="方正黑体_GBK" panose="03000509000000000000" pitchFamily="65" charset="-122"/>
                <a:cs typeface="Times New Roman" panose="02020603050405020304" pitchFamily="18" charset="0"/>
              </a:rPr>
              <a:t>八、阅读短文</a:t>
            </a:r>
            <a:r>
              <a:rPr lang="en-US" altLang="zh-CN" sz="30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黑体_GBK" panose="03000509000000000000" pitchFamily="65" charset="-122"/>
                <a:cs typeface="Times New Roman" panose="02020603050405020304" pitchFamily="18" charset="0"/>
              </a:rPr>
              <a:t>回答问题。</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algn="ctr">
              <a:lnSpc>
                <a:spcPct val="150000"/>
              </a:lnSpc>
              <a:spcAft>
                <a:spcPts val="0"/>
              </a:spcAft>
            </a:pPr>
            <a:r>
              <a:rPr lang="zh-CN" altLang="zh-CN" sz="3000" dirty="0">
                <a:latin typeface="Calibri" panose="020F0502020204030204" pitchFamily="34" charset="0"/>
                <a:ea typeface="方正小标宋_GBK" panose="03000509000000000000" pitchFamily="65" charset="-122"/>
                <a:cs typeface="Times New Roman" panose="02020603050405020304" pitchFamily="18" charset="0"/>
              </a:rPr>
              <a:t>用创新之光照亮</a:t>
            </a:r>
            <a:r>
              <a:rPr lang="en-US" altLang="zh-CN" sz="3000" dirty="0">
                <a:latin typeface="NEU-BZ" panose="02010600010101010101" pitchFamily="2" charset="-122"/>
                <a:ea typeface="方正小标宋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小标宋_GBK" panose="03000509000000000000" pitchFamily="65" charset="-122"/>
                <a:cs typeface="Times New Roman" panose="02020603050405020304" pitchFamily="18" charset="0"/>
              </a:rPr>
              <a:t>裂痕</a:t>
            </a:r>
            <a:r>
              <a:rPr lang="en-US" altLang="zh-CN" sz="3000" dirty="0">
                <a:latin typeface="NEU-BZ" panose="02010600010101010101" pitchFamily="2" charset="-122"/>
                <a:ea typeface="方正小标宋_GBK" panose="03000509000000000000" pitchFamily="65" charset="-122"/>
                <a:cs typeface="Times New Roman" panose="02020603050405020304" pitchFamily="18" charset="0"/>
              </a:rPr>
              <a:t>”</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0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000" dirty="0" smtClean="0">
                <a:latin typeface="Calibri" panose="020F0502020204030204" pitchFamily="34" charset="0"/>
                <a:ea typeface="方正楷体_GBK" panose="03000509000000000000" pitchFamily="65" charset="-122"/>
                <a:cs typeface="Times New Roman" panose="02020603050405020304" pitchFamily="18" charset="0"/>
              </a:rPr>
              <a:t>有</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人说</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万物皆有裂痕</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那是光照进来的地方。</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我们只有去拥抱</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裂痕</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让创新之光照进来</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才能赢得成功和进步。</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        “</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裂痕</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常常表现为某种缺陷</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而这种缺陷恰恰是创新和发展的机遇。相传宋代有一位制瓷艺人</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开窑时发现瓷器的釉面竟全裂开了。看着大小不一、形状各异的裂纹</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他突然灵机一动</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将刚泡好的一杯浓茶水泼到瓷器上。裂纹随即变成了茶色线条</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这些线条如同被击碎了的冰面在瓷器上形成了看似随意层叠的裂痕</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故称为</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冰裂纹</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。冰裂纹原是瓷器烧制中出现的缺陷</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但却造就了一种难得的独特的艺术之美。</a:t>
            </a:r>
            <a:endParaRPr lang="zh-CN" altLang="en-US" sz="3000" dirty="0"/>
          </a:p>
        </p:txBody>
      </p:sp>
    </p:spTree>
    <p:custDataLst>
      <p:tags r:id="rId1"/>
    </p:custDataLst>
    <p:extLst>
      <p:ext uri="{BB962C8B-B14F-4D97-AF65-F5344CB8AC3E}">
        <p14:creationId xmlns:p14="http://schemas.microsoft.com/office/powerpoint/2010/main" val="32874731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966420"/>
            <a:ext cx="8642759" cy="1523494"/>
          </a:xfrm>
          <a:prstGeom prst="rect">
            <a:avLst/>
          </a:prstGeom>
        </p:spPr>
        <p:txBody>
          <a:bodyPr wrap="square">
            <a:spAutoFit/>
          </a:bodyPr>
          <a:lstStyle/>
          <a:p>
            <a:pPr>
              <a:lnSpc>
                <a:spcPct val="150000"/>
              </a:lnSpc>
              <a:spcAft>
                <a:spcPts val="0"/>
              </a:spcAft>
            </a:pPr>
            <a:r>
              <a:rPr lang="en-US" altLang="zh-CN" sz="3200" dirty="0" smtClean="0">
                <a:latin typeface="NEU-BZ" panose="02010600010101010101" pitchFamily="2" charset="-122"/>
                <a:ea typeface="方正楷体_GBK" panose="03000509000000000000" pitchFamily="65" charset="-122"/>
                <a:cs typeface="Times New Roman" panose="02020603050405020304" pitchFamily="18" charset="0"/>
              </a:rPr>
              <a:t>        </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中国天眼</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在研制过程中</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曾遇到过一场近乎灾难性的风险</a:t>
            </a:r>
            <a:r>
              <a:rPr lang="en-US" altLang="zh-CN" sz="30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索网的疲劳问题。</a:t>
            </a:r>
            <a:r>
              <a:rPr lang="en-US" altLang="zh-CN" sz="30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latin typeface="Calibri" panose="020F0502020204030204" pitchFamily="34" charset="0"/>
                <a:ea typeface="方正楷体_GBK" panose="03000509000000000000" pitchFamily="65" charset="-122"/>
                <a:cs typeface="Times New Roman" panose="02020603050405020304" pitchFamily="18" charset="0"/>
              </a:rPr>
              <a:t>中国天眼</a:t>
            </a:r>
            <a:r>
              <a:rPr lang="en-US" altLang="zh-CN" sz="3000" dirty="0" smtClean="0">
                <a:latin typeface="NEU-BZ" panose="02010600010101010101" pitchFamily="2" charset="-122"/>
                <a:ea typeface="方正楷体_GBK" panose="03000509000000000000" pitchFamily="65" charset="-122"/>
                <a:cs typeface="Times New Roman" panose="02020603050405020304" pitchFamily="18" charset="0"/>
              </a:rPr>
              <a:t>”</a:t>
            </a:r>
            <a:r>
              <a:rPr lang="en-US" altLang="zh-CN" sz="30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30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577970" y="2474525"/>
            <a:ext cx="10541480" cy="3554819"/>
          </a:xfrm>
          <a:prstGeom prst="rect">
            <a:avLst/>
          </a:prstGeom>
        </p:spPr>
        <p:txBody>
          <a:bodyPr wrap="square">
            <a:spAutoFit/>
          </a:bodyPr>
          <a:lstStyle/>
          <a:p>
            <a:pPr lvl="0">
              <a:lnSpc>
                <a:spcPct val="150000"/>
              </a:lnSpc>
            </a:pP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的索网要具备高强度的抗拉性和高耐力的使用寿命</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研究团队先后从知名企业购买了十几种钢索进行疲劳实验</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结果全部以失败告终</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没有一例能满足</a:t>
            </a:r>
            <a:r>
              <a:rPr lang="en-US" altLang="zh-CN" sz="3000" dirty="0">
                <a:solidFill>
                  <a:srgbClr val="000000"/>
                </a:solidFill>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中国天眼</a:t>
            </a:r>
            <a:r>
              <a:rPr lang="en-US" altLang="zh-CN" sz="3000" dirty="0">
                <a:solidFill>
                  <a:srgbClr val="000000"/>
                </a:solidFill>
                <a:latin typeface="NEU-BZ" panose="02010600010101010101" pitchFamily="2" charset="-122"/>
                <a:ea typeface="方正楷体_GBK" panose="03000509000000000000" pitchFamily="65"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的使用要求。面对这一难题</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总工程师南仁东号召大家大胆提出新方案</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勇于探索试验。两年间</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他们摸爬滚打</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经历了近百次失败</a:t>
            </a:r>
            <a:r>
              <a:rPr lang="en-US" altLang="zh-CN" sz="3000" dirty="0">
                <a:solidFill>
                  <a:srgbClr val="000000"/>
                </a:solidFill>
                <a:latin typeface="方正楷体_GBK" panose="03000509000000000000" pitchFamily="65" charset="-122"/>
                <a:ea typeface="宋体" panose="02010600030101010101" pitchFamily="2" charset="-122"/>
                <a:cs typeface="Times New Roman" panose="02020603050405020304" pitchFamily="18" charset="0"/>
              </a:rPr>
              <a:t>,</a:t>
            </a:r>
            <a:r>
              <a:rPr lang="zh-CN" altLang="zh-CN" sz="3000" dirty="0">
                <a:solidFill>
                  <a:srgbClr val="000000"/>
                </a:solidFill>
                <a:latin typeface="Calibri" panose="020F0502020204030204" pitchFamily="34" charset="0"/>
                <a:ea typeface="方正楷体_GBK" panose="03000509000000000000" pitchFamily="65" charset="-122"/>
                <a:cs typeface="Times New Roman" panose="02020603050405020304" pitchFamily="18" charset="0"/>
              </a:rPr>
              <a:t>最终研制出了满足</a:t>
            </a:r>
            <a:endParaRPr lang="zh-CN" altLang="zh-CN" sz="3000" dirty="0">
              <a:solidFill>
                <a:srgbClr val="000000"/>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8" name="image99.jpeg"/>
          <p:cNvPicPr/>
          <p:nvPr/>
        </p:nvPicPr>
        <p:blipFill>
          <a:blip r:embed="rId5"/>
          <a:stretch>
            <a:fillRect/>
          </a:stretch>
        </p:blipFill>
        <p:spPr>
          <a:xfrm>
            <a:off x="8788785" y="1257490"/>
            <a:ext cx="3043781" cy="1217035"/>
          </a:xfrm>
          <a:prstGeom prst="rect">
            <a:avLst/>
          </a:prstGeom>
        </p:spPr>
      </p:pic>
      <p:sp>
        <p:nvSpPr>
          <p:cNvPr id="9" name="文本框 8">
            <a:extLst>
              <a:ext uri="{FF2B5EF4-FFF2-40B4-BE49-F238E27FC236}">
                <a16:creationId xmlns:a16="http://schemas.microsoft.com/office/drawing/2014/main" xmlns="" id="{94A31E79-ABE2-45F0-B5C9-5CDCC84B0C1C}"/>
              </a:ext>
            </a:extLst>
          </p:cNvPr>
          <p:cNvSpPr txBox="1"/>
          <p:nvPr/>
        </p:nvSpPr>
        <p:spPr>
          <a:xfrm>
            <a:off x="1511926" y="1376564"/>
            <a:ext cx="1889151" cy="538609"/>
          </a:xfrm>
          <a:prstGeom prst="rect">
            <a:avLst/>
          </a:prstGeom>
          <a:noFill/>
        </p:spPr>
        <p:txBody>
          <a:bodyPr wrap="square">
            <a:spAutoFit/>
          </a:bodyPr>
          <a:lstStyle/>
          <a:p>
            <a:r>
              <a:rPr lang="en-US" altLang="zh-CN" sz="2900" b="1" dirty="0" smtClean="0">
                <a:latin typeface="方正书宋_GBK" panose="03000509000000000000" pitchFamily="65" charset="-122"/>
                <a:ea typeface="方正书宋_GBK" panose="03000509000000000000" pitchFamily="65" charset="-122"/>
              </a:rPr>
              <a:t>····</a:t>
            </a:r>
            <a:endParaRPr lang="zh-CN" altLang="en-US" sz="2900" dirty="0">
              <a:latin typeface="方正书宋_GBK" panose="03000509000000000000" pitchFamily="65" charset="-122"/>
              <a:ea typeface="方正书宋_GBK" panose="03000509000000000000" pitchFamily="65" charset="-122"/>
            </a:endParaRPr>
          </a:p>
        </p:txBody>
      </p:sp>
    </p:spTree>
    <p:custDataLst>
      <p:tags r:id="rId1"/>
    </p:custDataLst>
    <p:extLst>
      <p:ext uri="{BB962C8B-B14F-4D97-AF65-F5344CB8AC3E}">
        <p14:creationId xmlns:p14="http://schemas.microsoft.com/office/powerpoint/2010/main" val="19184478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41079"/>
            <a:ext cx="11006455" cy="5262979"/>
          </a:xfrm>
          <a:prstGeom prst="rect">
            <a:avLst/>
          </a:prstGeom>
        </p:spPr>
        <p:txBody>
          <a:bodyPr wrap="square">
            <a:spAutoFit/>
          </a:bodyPr>
          <a:lstStyle/>
          <a:p>
            <a:pPr>
              <a:lnSpc>
                <a:spcPct val="150000"/>
              </a:lnSpc>
              <a:spcAft>
                <a:spcPts val="0"/>
              </a:spcAft>
            </a:pPr>
            <a:r>
              <a:rPr lang="en-US" altLang="zh-CN" sz="32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中国天眼</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要求的钢索。可见</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面对</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裂痕</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就是要敢闯敢试</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勇于创新。</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2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杂</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交水稻的成功培育</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使中国在</a:t>
            </a:r>
            <a:r>
              <a:rPr lang="en-US" altLang="zh-CN" sz="3200" dirty="0">
                <a:latin typeface="Calibri" panose="020F0502020204030204" pitchFamily="34" charset="0"/>
                <a:ea typeface="宋体" panose="02010600030101010101" pitchFamily="2" charset="-122"/>
                <a:cs typeface="Times New Roman" panose="02020603050405020304" pitchFamily="18" charset="0"/>
              </a:rPr>
              <a:t>20</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世纪</a:t>
            </a:r>
            <a:r>
              <a:rPr lang="en-US" altLang="zh-CN" sz="3200" dirty="0">
                <a:latin typeface="Calibri" panose="020F0502020204030204" pitchFamily="34" charset="0"/>
                <a:ea typeface="宋体" panose="02010600030101010101" pitchFamily="2" charset="-122"/>
                <a:cs typeface="Times New Roman" panose="02020603050405020304" pitchFamily="18" charset="0"/>
              </a:rPr>
              <a:t>90</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年代率先实现粮食自给自足</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不仅为国家解决了温饱问题</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也为世界的粮食安全作出了巨大贡献</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中国高铁的建设者们攻克了一个又一个难关</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使中国实现了从高铁技术输入国到输出国再到高铁技术标准制定国的完美转身</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迅速成长为世界高铁第一强国</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我们</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瞄</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5115861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21066"/>
            <a:ext cx="11006455" cy="5586145"/>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一、读句子</a:t>
            </a:r>
            <a:r>
              <a:rPr lang="en-US" altLang="zh-CN" sz="34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根据拼音写词语。</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弟弟把从</a:t>
            </a:r>
            <a:r>
              <a:rPr lang="en-US" altLang="zh-CN" sz="3400" dirty="0">
                <a:latin typeface="NEU-XT" panose="02020503000000020003" pitchFamily="18" charset="-122"/>
                <a:ea typeface="宋体" panose="02010600030101010101" pitchFamily="2" charset="-122"/>
                <a:cs typeface="Times New Roman" panose="02020603050405020304" pitchFamily="18" charset="0"/>
              </a:rPr>
              <a:t>huā</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pǔ</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里抓来的</a:t>
            </a:r>
            <a:r>
              <a:rPr lang="en-US" altLang="zh-CN" sz="3400" dirty="0">
                <a:latin typeface="NEU-XT" panose="02020503000000020003" pitchFamily="18" charset="-122"/>
                <a:ea typeface="宋体" panose="02010600030101010101" pitchFamily="2" charset="-122"/>
                <a:cs typeface="Times New Roman" panose="02020603050405020304" pitchFamily="18" charset="0"/>
              </a:rPr>
              <a:t>qiū</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yǐn</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装在了玻璃瓶里。</a:t>
            </a: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小敏不太善于和别人</a:t>
            </a:r>
            <a:r>
              <a:rPr lang="en-US" altLang="zh-CN" sz="3400" dirty="0">
                <a:latin typeface="NEU-XT" panose="02020503000000020003" pitchFamily="18" charset="-122"/>
                <a:ea typeface="宋体" panose="02010600030101010101" pitchFamily="2" charset="-122"/>
                <a:cs typeface="Times New Roman" panose="02020603050405020304" pitchFamily="18" charset="0"/>
              </a:rPr>
              <a:t>zhēnɡ</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biàn</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只好请求王华的</a:t>
            </a:r>
            <a:r>
              <a:rPr lang="en-US" altLang="zh-CN" sz="3400" dirty="0">
                <a:latin typeface="NEU-XT" panose="02020503000000020003" pitchFamily="18" charset="-122"/>
                <a:ea typeface="宋体" panose="02010600030101010101" pitchFamily="2" charset="-122"/>
                <a:cs typeface="Times New Roman" panose="02020603050405020304" pitchFamily="18" charset="0"/>
              </a:rPr>
              <a:t>yuán</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zhù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我有</a:t>
            </a:r>
            <a:r>
              <a:rPr lang="en-US" altLang="zh-CN" sz="3400" dirty="0">
                <a:latin typeface="NEU-XT" panose="02020503000000020003" pitchFamily="18" charset="-122"/>
                <a:ea typeface="宋体" panose="02010600030101010101" pitchFamily="2" charset="-122"/>
                <a:cs typeface="Times New Roman" panose="02020603050405020304" pitchFamily="18" charset="0"/>
              </a:rPr>
              <a:t>xī</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shuài</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在钵子里</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它不停地发</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出</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qīnɡ</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XT" panose="02020503000000020003" pitchFamily="18" charset="-122"/>
                <a:ea typeface="宋体" panose="02010600030101010101" pitchFamily="2" charset="-122"/>
                <a:cs typeface="Times New Roman" panose="02020603050405020304" pitchFamily="18" charset="0"/>
              </a:rPr>
              <a:t>cuì</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的声音。</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4515227" y="1792756"/>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花圃</a:t>
            </a:r>
            <a:endParaRPr lang="zh-CN" altLang="en-US" b="1" dirty="0">
              <a:solidFill>
                <a:srgbClr val="E72582"/>
              </a:solidFill>
            </a:endParaRPr>
          </a:p>
        </p:txBody>
      </p:sp>
      <p:sp>
        <p:nvSpPr>
          <p:cNvPr id="8" name="矩形 7"/>
          <p:cNvSpPr/>
          <p:nvPr/>
        </p:nvSpPr>
        <p:spPr>
          <a:xfrm>
            <a:off x="9581695" y="1792756"/>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蚯蚓</a:t>
            </a:r>
            <a:endParaRPr lang="zh-CN" altLang="en-US" b="1" dirty="0">
              <a:solidFill>
                <a:srgbClr val="E72582"/>
              </a:solidFill>
            </a:endParaRPr>
          </a:p>
        </p:txBody>
      </p:sp>
      <p:sp>
        <p:nvSpPr>
          <p:cNvPr id="9" name="矩形 8"/>
          <p:cNvSpPr/>
          <p:nvPr/>
        </p:nvSpPr>
        <p:spPr>
          <a:xfrm>
            <a:off x="7422329" y="3316369"/>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争辩</a:t>
            </a:r>
            <a:endParaRPr lang="zh-CN" altLang="en-US" b="1" dirty="0">
              <a:solidFill>
                <a:srgbClr val="E72582"/>
              </a:solidFill>
            </a:endParaRPr>
          </a:p>
        </p:txBody>
      </p:sp>
      <p:sp>
        <p:nvSpPr>
          <p:cNvPr id="10" name="矩形 9"/>
          <p:cNvSpPr/>
          <p:nvPr/>
        </p:nvSpPr>
        <p:spPr>
          <a:xfrm>
            <a:off x="4368578" y="4099983"/>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援助</a:t>
            </a:r>
            <a:endParaRPr lang="zh-CN" altLang="en-US" b="1" dirty="0">
              <a:solidFill>
                <a:srgbClr val="E72582"/>
              </a:solidFill>
            </a:endParaRPr>
          </a:p>
        </p:txBody>
      </p:sp>
      <p:sp>
        <p:nvSpPr>
          <p:cNvPr id="11" name="矩形 10"/>
          <p:cNvSpPr/>
          <p:nvPr/>
        </p:nvSpPr>
        <p:spPr>
          <a:xfrm>
            <a:off x="4058028" y="4890951"/>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蟋蟀</a:t>
            </a:r>
            <a:endParaRPr lang="zh-CN" altLang="en-US" b="1" dirty="0">
              <a:solidFill>
                <a:srgbClr val="E72582"/>
              </a:solidFill>
            </a:endParaRPr>
          </a:p>
        </p:txBody>
      </p:sp>
      <p:sp>
        <p:nvSpPr>
          <p:cNvPr id="12" name="矩形 11"/>
          <p:cNvSpPr/>
          <p:nvPr/>
        </p:nvSpPr>
        <p:spPr>
          <a:xfrm>
            <a:off x="2807197" y="5709276"/>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清脆</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8509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41079"/>
            <a:ext cx="11006455" cy="4524315"/>
          </a:xfrm>
          <a:prstGeom prst="rect">
            <a:avLst/>
          </a:prstGeom>
        </p:spPr>
        <p:txBody>
          <a:bodyPr wrap="square">
            <a:spAutoFit/>
          </a:bodyPr>
          <a:lstStyle/>
          <a:p>
            <a:pPr>
              <a:lnSpc>
                <a:spcPct val="150000"/>
              </a:lnSpc>
              <a:spcAft>
                <a:spcPts val="0"/>
              </a:spcAft>
            </a:pP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准</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裂痕</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从弱到强</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从无到有</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用创新之光点亮强国梦前进之路。</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indent="304800">
              <a:lnSpc>
                <a:spcPct val="150000"/>
              </a:lnSpc>
              <a:spcAft>
                <a:spcPts val="0"/>
              </a:spcAft>
            </a:pPr>
            <a:r>
              <a:rPr lang="en-US" altLang="zh-CN" sz="3200" dirty="0" smtClean="0">
                <a:latin typeface="Calibri" panose="020F0502020204030204" pitchFamily="34" charset="0"/>
                <a:ea typeface="方正楷体_GBK" panose="03000509000000000000" pitchFamily="65" charset="-122"/>
                <a:cs typeface="Times New Roman" panose="02020603050405020304" pitchFamily="18" charset="0"/>
              </a:rPr>
              <a:t>       </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成</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功不等于成熟</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完成不等于完美</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美好</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永无止境。</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裂痕</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既能映照缺憾和不足</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同时更能孕育希望和机遇。一次次用创新之光照亮</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裂痕</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一次次在新起点上超越自己</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我们前行的道路自会越走越宽广。</a:t>
            </a:r>
            <a:endParaRPr lang="zh-CN" altLang="zh-CN" sz="3200" dirty="0">
              <a:effectLst/>
              <a:latin typeface="Calibri" panose="020F0502020204030204" pitchFamily="34" charset="0"/>
              <a:ea typeface="宋体" panose="02010600030101010101" pitchFamily="2"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2361507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4"/>
            <a:ext cx="11006455" cy="877163"/>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选文列举了哪些事例来说明观点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完成下面的示意图。</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5"/>
          <a:stretch>
            <a:fillRect/>
          </a:stretch>
        </p:blipFill>
        <p:spPr>
          <a:xfrm>
            <a:off x="2674188" y="2156573"/>
            <a:ext cx="9189731" cy="2551281"/>
          </a:xfrm>
          <a:prstGeom prst="rect">
            <a:avLst/>
          </a:prstGeom>
        </p:spPr>
      </p:pic>
      <p:sp>
        <p:nvSpPr>
          <p:cNvPr id="9" name="矩形 8"/>
          <p:cNvSpPr/>
          <p:nvPr/>
        </p:nvSpPr>
        <p:spPr>
          <a:xfrm>
            <a:off x="275282" y="2001132"/>
            <a:ext cx="2381653" cy="3046988"/>
          </a:xfrm>
          <a:prstGeom prst="rect">
            <a:avLst/>
          </a:prstGeom>
        </p:spPr>
        <p:txBody>
          <a:bodyPr wrap="square">
            <a:spAutoFit/>
          </a:bodyPr>
          <a:lstStyle/>
          <a:p>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观点</a:t>
            </a:r>
            <a:r>
              <a:rPr lang="en-US" altLang="zh-CN" sz="32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只有去拥抱</a:t>
            </a:r>
            <a:r>
              <a:rPr lang="en-US" altLang="zh-CN" sz="3200" dirty="0" smtClean="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裂痕</a:t>
            </a:r>
            <a:r>
              <a:rPr lang="en-US" altLang="zh-CN" sz="3200" dirty="0" smtClean="0">
                <a:latin typeface="NEU-BZ" panose="02010600010101010101" pitchFamily="2" charset="-122"/>
                <a:ea typeface="方正楷体_GBK" panose="03000509000000000000" pitchFamily="65" charset="-122"/>
                <a:cs typeface="Times New Roman" panose="02020603050405020304" pitchFamily="18" charset="0"/>
              </a:rPr>
              <a:t>”</a:t>
            </a:r>
            <a:r>
              <a:rPr lang="en-US" altLang="zh-CN" sz="3200" dirty="0" smtClean="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smtClean="0">
                <a:latin typeface="Calibri" panose="020F0502020204030204" pitchFamily="34" charset="0"/>
                <a:ea typeface="方正楷体_GBK" panose="03000509000000000000" pitchFamily="65" charset="-122"/>
                <a:cs typeface="Times New Roman" panose="02020603050405020304" pitchFamily="18" charset="0"/>
              </a:rPr>
              <a:t>让创</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新之光照进来</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才能赢得成功和进步</a:t>
            </a:r>
            <a:endParaRPr lang="zh-CN" altLang="en-US" sz="3200" dirty="0"/>
          </a:p>
        </p:txBody>
      </p:sp>
      <p:sp>
        <p:nvSpPr>
          <p:cNvPr id="10" name="矩形 9"/>
          <p:cNvSpPr/>
          <p:nvPr/>
        </p:nvSpPr>
        <p:spPr>
          <a:xfrm>
            <a:off x="284256" y="2027643"/>
            <a:ext cx="2372679" cy="2958425"/>
          </a:xfrm>
          <a:prstGeom prst="rect">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923591" y="2354518"/>
            <a:ext cx="3480440" cy="584775"/>
          </a:xfrm>
          <a:prstGeom prst="rect">
            <a:avLst/>
          </a:prstGeom>
        </p:spPr>
        <p:txBody>
          <a:bodyPr wrap="none">
            <a:spAutoFit/>
          </a:bodyPr>
          <a:lstStyle/>
          <a:p>
            <a:r>
              <a:rPr lang="zh-CN" altLang="en-US"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冰裂纹的发现过程</a:t>
            </a:r>
          </a:p>
        </p:txBody>
      </p:sp>
      <p:sp>
        <p:nvSpPr>
          <p:cNvPr id="14" name="矩形 13"/>
          <p:cNvSpPr/>
          <p:nvPr/>
        </p:nvSpPr>
        <p:spPr>
          <a:xfrm>
            <a:off x="2779914" y="3148451"/>
            <a:ext cx="9248045" cy="584775"/>
          </a:xfrm>
          <a:prstGeom prst="rect">
            <a:avLst/>
          </a:prstGeom>
        </p:spPr>
        <p:txBody>
          <a:bodyPr wrap="none">
            <a:spAutoFit/>
          </a:bodyPr>
          <a:lstStyle/>
          <a:p>
            <a:r>
              <a:rPr lang="zh-CN" altLang="en-US" sz="32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南仁东带领团队攻克“中国天眼”索网的疲劳难题</a:t>
            </a:r>
          </a:p>
        </p:txBody>
      </p:sp>
    </p:spTree>
    <p:custDataLst>
      <p:tags r:id="rId1"/>
    </p:custDataLst>
    <p:extLst>
      <p:ext uri="{BB962C8B-B14F-4D97-AF65-F5344CB8AC3E}">
        <p14:creationId xmlns:p14="http://schemas.microsoft.com/office/powerpoint/2010/main" val="352403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946408"/>
            <a:ext cx="10933166" cy="2446824"/>
          </a:xfrm>
          <a:prstGeom prst="rect">
            <a:avLst/>
          </a:prstGeom>
        </p:spPr>
        <p:txBody>
          <a:bodyPr wrap="square">
            <a:spAutoFit/>
          </a:bodyPr>
          <a:lstStyle/>
          <a:p>
            <a:pPr>
              <a:lnSpc>
                <a:spcPct val="150000"/>
              </a:lnSpc>
            </a:pPr>
            <a:r>
              <a:rPr lang="en-US" altLang="zh-CN" sz="3400" dirty="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选文是采用</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的结构方式来写的。围绕观点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第</a:t>
            </a:r>
            <a:r>
              <a:rPr lang="en-US" altLang="zh-CN" sz="3400" dirty="0">
                <a:latin typeface="Calibri" panose="020F0502020204030204" pitchFamily="34" charset="0"/>
                <a:ea typeface="宋体" panose="02010600030101010101" pitchFamily="2" charset="-122"/>
                <a:cs typeface="Times New Roman" panose="02020603050405020304" pitchFamily="18" charset="0"/>
              </a:rPr>
              <a:t>2~3</a:t>
            </a:r>
            <a:r>
              <a:rPr lang="zh-CN" altLang="zh-CN" sz="3400" dirty="0">
                <a:latin typeface="Calibri" panose="020F0502020204030204" pitchFamily="34" charset="0"/>
                <a:ea typeface="宋体" panose="02010600030101010101" pitchFamily="2" charset="-122"/>
                <a:cs typeface="Times New Roman" panose="02020603050405020304" pitchFamily="18" charset="0"/>
              </a:rPr>
              <a:t>自然段中的事例都是按照相同的顺序写的</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先</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写</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再写</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en-US" sz="3400" dirty="0"/>
          </a:p>
        </p:txBody>
      </p:sp>
      <p:sp>
        <p:nvSpPr>
          <p:cNvPr id="6" name="矩形 5"/>
          <p:cNvSpPr/>
          <p:nvPr/>
        </p:nvSpPr>
        <p:spPr>
          <a:xfrm>
            <a:off x="3369496" y="1036508"/>
            <a:ext cx="236475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总</a:t>
            </a:r>
            <a:r>
              <a:rPr lang="en-US" altLang="zh-CN" sz="3400" b="1" dirty="0">
                <a:solidFill>
                  <a:srgbClr val="E72582"/>
                </a:solidFill>
                <a:latin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分</a:t>
            </a:r>
            <a:r>
              <a:rPr lang="en-US" altLang="zh-CN" sz="3400" b="1" dirty="0">
                <a:solidFill>
                  <a:srgbClr val="E72582"/>
                </a:solidFill>
                <a:latin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总</a:t>
            </a:r>
            <a:endParaRPr lang="zh-CN" altLang="en-US" b="1" dirty="0">
              <a:solidFill>
                <a:srgbClr val="E72582"/>
              </a:solidFill>
            </a:endParaRPr>
          </a:p>
        </p:txBody>
      </p:sp>
      <p:sp>
        <p:nvSpPr>
          <p:cNvPr id="8" name="矩形 7"/>
          <p:cNvSpPr/>
          <p:nvPr/>
        </p:nvSpPr>
        <p:spPr>
          <a:xfrm>
            <a:off x="1178387" y="2603639"/>
            <a:ext cx="236475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出现的问题</a:t>
            </a:r>
            <a:endParaRPr lang="zh-CN" altLang="en-US" b="1" dirty="0">
              <a:solidFill>
                <a:srgbClr val="E72582"/>
              </a:solidFill>
            </a:endParaRPr>
          </a:p>
        </p:txBody>
      </p:sp>
      <p:sp>
        <p:nvSpPr>
          <p:cNvPr id="9" name="矩形 8"/>
          <p:cNvSpPr/>
          <p:nvPr/>
        </p:nvSpPr>
        <p:spPr>
          <a:xfrm>
            <a:off x="5734246" y="2603638"/>
            <a:ext cx="236475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解决的办法</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919233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0907287" cy="4801314"/>
          </a:xfrm>
          <a:prstGeom prst="rect">
            <a:avLst/>
          </a:prstGeom>
        </p:spPr>
        <p:txBody>
          <a:bodyPr wrap="square">
            <a:spAutoFit/>
          </a:bodyPr>
          <a:lstStyle/>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读了选文后</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我们懂得了要用具体事例来说明观点。选文中的事例不适合用来说明下列观点的是</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p>
          <a:p>
            <a:pPr>
              <a:lnSpc>
                <a:spcPct val="15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A.</a:t>
            </a:r>
            <a:r>
              <a:rPr lang="zh-CN" altLang="zh-CN" sz="3400" dirty="0">
                <a:latin typeface="Calibri" panose="020F0502020204030204" pitchFamily="34" charset="0"/>
                <a:ea typeface="宋体" panose="02010600030101010101" pitchFamily="2" charset="-122"/>
                <a:cs typeface="Times New Roman" panose="02020603050405020304" pitchFamily="18" charset="0"/>
              </a:rPr>
              <a:t>有志者</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事竟成</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B</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书到用时方恨少</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事非经过不知难。</a:t>
            </a:r>
          </a:p>
          <a:p>
            <a:pPr>
              <a:lnSpc>
                <a:spcPct val="15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C.</a:t>
            </a:r>
            <a:r>
              <a:rPr lang="zh-CN" altLang="zh-CN" sz="3400" dirty="0">
                <a:latin typeface="Calibri" panose="020F0502020204030204" pitchFamily="34" charset="0"/>
                <a:ea typeface="宋体" panose="02010600030101010101" pitchFamily="2" charset="-122"/>
                <a:cs typeface="Times New Roman" panose="02020603050405020304" pitchFamily="18" charset="0"/>
              </a:rPr>
              <a:t>细节在于观察</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成功在于积累</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D</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天才等于百分之一的灵感加上百分之九十九的汗水。</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9240150" y="1844514"/>
            <a:ext cx="474810" cy="615553"/>
          </a:xfrm>
          <a:prstGeom prst="rect">
            <a:avLst/>
          </a:prstGeom>
        </p:spPr>
        <p:txBody>
          <a:bodyPr wrap="none">
            <a:spAutoFit/>
          </a:bodyPr>
          <a:lstStyle/>
          <a:p>
            <a:r>
              <a:rPr lang="en-US" altLang="zh-CN" sz="3400" dirty="0">
                <a:solidFill>
                  <a:srgbClr val="E72582"/>
                </a:solidFill>
                <a:latin typeface="NEU-HZ" panose="02010600010101010101" pitchFamily="2" charset="-122"/>
                <a:ea typeface="宋体" panose="02010600030101010101" pitchFamily="2" charset="-122"/>
                <a:cs typeface="Times New Roman" panose="02020603050405020304" pitchFamily="18" charset="0"/>
              </a:rPr>
              <a:t>B</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424811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61095"/>
            <a:ext cx="10933166" cy="1297728"/>
          </a:xfrm>
          <a:prstGeom prst="rect">
            <a:avLst/>
          </a:prstGeom>
        </p:spPr>
        <p:txBody>
          <a:bodyPr wrap="square">
            <a:spAutoFit/>
          </a:bodyPr>
          <a:lstStyle/>
          <a:p>
            <a:pPr>
              <a:lnSpc>
                <a:spcPct val="12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4</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班里的同学就</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科技发展的利与弊</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展开了辩论</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请结合具体事例表达你的观点</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78611" y="3942271"/>
            <a:ext cx="10086284" cy="2603790"/>
          </a:xfrm>
          <a:prstGeom prst="rect">
            <a:avLst/>
          </a:prstGeom>
        </p:spPr>
        <p:txBody>
          <a:bodyPr wrap="square">
            <a:spAutoFit/>
          </a:bodyPr>
          <a:lstStyle/>
          <a:p>
            <a:pPr lvl="0">
              <a:lnSpc>
                <a:spcPct val="12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我认为科技发展利大于弊。汽车等交通工具的发明</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让人们出行更加方便</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省时省力</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电话、手机的发明</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让人们的通讯更加便捷</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互联网的出现更是拓宽了人们的视野</a:t>
            </a:r>
            <a:r>
              <a:rPr lang="en-US" altLang="zh-CN" sz="3400" b="1" dirty="0">
                <a:solidFill>
                  <a:srgbClr val="E72582"/>
                </a:solidFill>
                <a:latin typeface="方正仿宋_GBK" panose="03000509000000000000" pitchFamily="65" charset="-122"/>
                <a:cs typeface="Times New Roman" panose="02020603050405020304" pitchFamily="18" charset="0"/>
              </a:rPr>
              <a:t>……</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pic>
        <p:nvPicPr>
          <p:cNvPr id="8" name="image100.jpeg"/>
          <p:cNvPicPr/>
          <p:nvPr/>
        </p:nvPicPr>
        <p:blipFill>
          <a:blip r:embed="rId5"/>
          <a:stretch>
            <a:fillRect/>
          </a:stretch>
        </p:blipFill>
        <p:spPr>
          <a:xfrm>
            <a:off x="678611" y="2325183"/>
            <a:ext cx="10163659" cy="1520314"/>
          </a:xfrm>
          <a:prstGeom prst="rect">
            <a:avLst/>
          </a:prstGeom>
        </p:spPr>
      </p:pic>
    </p:spTree>
    <p:custDataLst>
      <p:tags r:id="rId1"/>
    </p:custDataLst>
    <p:extLst>
      <p:ext uri="{BB962C8B-B14F-4D97-AF65-F5344CB8AC3E}">
        <p14:creationId xmlns:p14="http://schemas.microsoft.com/office/powerpoint/2010/main" val="56243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612475" y="841079"/>
            <a:ext cx="10899440" cy="4016484"/>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九、习作。</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科</a:t>
            </a:r>
            <a:r>
              <a:rPr lang="zh-CN" altLang="zh-CN" sz="3400" dirty="0">
                <a:latin typeface="Calibri" panose="020F0502020204030204" pitchFamily="34" charset="0"/>
                <a:ea typeface="宋体" panose="02010600030101010101" pitchFamily="2" charset="-122"/>
                <a:cs typeface="Times New Roman" panose="02020603050405020304" pitchFamily="18" charset="0"/>
              </a:rPr>
              <a:t>技是飞速发展的</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在你的想象中</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科学技术会使我们的生活产生哪些不可思议的变化</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又会使你有怎样的奇特经历</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请你放飞想象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写一个科幻故事</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做到想象大胆而合理</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故事具体生动</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引人入胜。字数在</a:t>
            </a:r>
            <a:r>
              <a:rPr lang="en-US" altLang="zh-CN" sz="3400" dirty="0">
                <a:latin typeface="Calibri" panose="020F0502020204030204" pitchFamily="34" charset="0"/>
                <a:ea typeface="宋体" panose="02010600030101010101" pitchFamily="2" charset="-122"/>
                <a:cs typeface="Times New Roman" panose="02020603050405020304" pitchFamily="18" charset="0"/>
              </a:rPr>
              <a:t>450</a:t>
            </a:r>
            <a:r>
              <a:rPr lang="zh-CN" altLang="zh-CN" sz="3400" dirty="0">
                <a:latin typeface="Calibri" panose="020F0502020204030204" pitchFamily="34" charset="0"/>
                <a:ea typeface="宋体" panose="02010600030101010101" pitchFamily="2" charset="-122"/>
                <a:cs typeface="Times New Roman" panose="02020603050405020304" pitchFamily="18" charset="0"/>
              </a:rPr>
              <a:t>以上。</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方正楷体_GBK" panose="03000509000000000000" pitchFamily="65" charset="-122"/>
                <a:cs typeface="Times New Roman" panose="02020603050405020304" pitchFamily="18" charset="0"/>
              </a:rPr>
              <a:t>另纸写</a:t>
            </a:r>
            <a:r>
              <a:rPr lang="en-US" altLang="zh-CN" sz="3400" dirty="0">
                <a:latin typeface="方正楷体_GBK" panose="03000509000000000000" pitchFamily="65" charset="-122"/>
                <a:ea typeface="宋体" panose="02010600030101010101" pitchFamily="2" charset="-122"/>
                <a:cs typeface="Times New Roman" panose="02020603050405020304" pitchFamily="18" charset="0"/>
              </a:rPr>
              <a:t>)</a:t>
            </a:r>
            <a:endParaRPr lang="zh-CN" altLang="en-US" sz="3400" dirty="0"/>
          </a:p>
        </p:txBody>
      </p:sp>
    </p:spTree>
    <p:custDataLst>
      <p:tags r:id="rId1"/>
    </p:custDataLst>
    <p:extLst>
      <p:ext uri="{BB962C8B-B14F-4D97-AF65-F5344CB8AC3E}">
        <p14:creationId xmlns:p14="http://schemas.microsoft.com/office/powerpoint/2010/main" val="10150472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0" name="副标题 146"/>
          <p:cNvSpPr txBox="1"/>
          <p:nvPr>
            <p:custDataLst>
              <p:tags r:id="rId2"/>
            </p:custDataLst>
          </p:nvPr>
        </p:nvSpPr>
        <p:spPr>
          <a:xfrm>
            <a:off x="635" y="2189480"/>
            <a:ext cx="12197715" cy="998855"/>
          </a:xfrm>
          <a:prstGeom prst="rect">
            <a:avLst/>
          </a:prstGeom>
        </p:spPr>
        <p:txBody>
          <a:bodyPr vert="horz" lIns="90000" tIns="46800" rIns="90000" bIns="46800" rtlCol="0">
            <a:noAutofit/>
          </a:bodyPr>
          <a:lstStyle>
            <a:lvl1pPr marL="0" indent="0" algn="ctr" defTabSz="914400" rtl="0" eaLnBrk="1" fontAlgn="auto" latinLnBrk="0" hangingPunct="1">
              <a:lnSpc>
                <a:spcPct val="110000"/>
              </a:lnSpc>
              <a:spcBef>
                <a:spcPts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ts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ts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ts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zh-CN" altLang="en-US" sz="5000" b="1" dirty="0">
                <a:latin typeface="方正大标宋简体" panose="02000000000000000000" pitchFamily="2" charset="-122"/>
                <a:ea typeface="方正大标宋简体" panose="02000000000000000000" pitchFamily="2" charset="-122"/>
                <a:cs typeface="汉仪雅酷黑 95W" panose="020B0A04020202020204" charset="-122"/>
              </a:rPr>
              <a:t>谢谢观看</a:t>
            </a:r>
          </a:p>
        </p:txBody>
      </p:sp>
      <p:cxnSp>
        <p:nvCxnSpPr>
          <p:cNvPr id="53" name="直接连接符 52"/>
          <p:cNvCxnSpPr/>
          <p:nvPr/>
        </p:nvCxnSpPr>
        <p:spPr>
          <a:xfrm>
            <a:off x="3435350" y="3136900"/>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435350" y="2032635"/>
            <a:ext cx="5359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2" name="圆角矩形 188"/>
          <p:cNvSpPr/>
          <p:nvPr/>
        </p:nvSpPr>
        <p:spPr>
          <a:xfrm>
            <a:off x="4648116" y="4135755"/>
            <a:ext cx="2933868" cy="400110"/>
          </a:xfrm>
          <a:prstGeom prst="roundRect">
            <a:avLst>
              <a:gd name="adj" fmla="val 50000"/>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4702644" y="4152516"/>
            <a:ext cx="2824811" cy="369332"/>
          </a:xfrm>
          <a:prstGeom prst="rect">
            <a:avLst/>
          </a:prstGeom>
          <a:noFill/>
        </p:spPr>
        <p:txBody>
          <a:bodyPr wrap="square" rtlCol="0">
            <a:spAutoFit/>
          </a:bodyPr>
          <a:lstStyle/>
          <a:p>
            <a:pPr algn="ctr"/>
            <a:r>
              <a:rPr lang="zh-CN" altLang="en-US" dirty="0">
                <a:solidFill>
                  <a:schemeClr val="bg1"/>
                </a:solidFill>
                <a:latin typeface="+mj-ea"/>
                <a:ea typeface="+mj-ea"/>
              </a:rPr>
              <a:t>部编版   六</a:t>
            </a:r>
            <a:r>
              <a:rPr lang="zh-CN" altLang="en-US">
                <a:solidFill>
                  <a:schemeClr val="bg1"/>
                </a:solidFill>
                <a:latin typeface="+mj-ea"/>
                <a:ea typeface="+mj-ea"/>
              </a:rPr>
              <a:t>年级</a:t>
            </a:r>
            <a:r>
              <a:rPr lang="zh-CN" altLang="en-US" smtClean="0">
                <a:solidFill>
                  <a:schemeClr val="bg1"/>
                </a:solidFill>
                <a:latin typeface="+mj-ea"/>
                <a:ea typeface="+mj-ea"/>
              </a:rPr>
              <a:t>语文下册</a:t>
            </a:r>
            <a:endParaRPr lang="zh-CN" altLang="en-US" dirty="0">
              <a:solidFill>
                <a:schemeClr val="bg1"/>
              </a:solidFill>
              <a:latin typeface="+mj-ea"/>
              <a:ea typeface="+mj-ea"/>
            </a:endParaRPr>
          </a:p>
        </p:txBody>
      </p:sp>
      <p:sp>
        <p:nvSpPr>
          <p:cNvPr id="64" name="文本框 63"/>
          <p:cNvSpPr txBox="1"/>
          <p:nvPr/>
        </p:nvSpPr>
        <p:spPr>
          <a:xfrm>
            <a:off x="3015297" y="3188335"/>
            <a:ext cx="6161405" cy="613694"/>
          </a:xfrm>
          <a:prstGeom prst="rect">
            <a:avLst/>
          </a:prstGeom>
          <a:noFill/>
        </p:spPr>
        <p:txBody>
          <a:bodyPr wrap="square" rtlCol="0">
            <a:spAutoFit/>
          </a:bodyPr>
          <a:lstStyle/>
          <a:p>
            <a:pPr algn="ctr" fontAlgn="auto">
              <a:lnSpc>
                <a:spcPct val="150000"/>
              </a:lnSpc>
            </a:pPr>
            <a:r>
              <a:rPr lang="en-US" altLang="zh-CN" sz="1200" dirty="0">
                <a:solidFill>
                  <a:schemeClr val="tx1">
                    <a:lumMod val="50000"/>
                    <a:lumOff val="50000"/>
                  </a:schemeClr>
                </a:solidFill>
                <a:latin typeface="+mj-ea"/>
                <a:ea typeface="+mj-ea"/>
                <a:cs typeface="+mj-lt"/>
              </a:rPr>
              <a:t>This is the last of the postings.</a:t>
            </a:r>
          </a:p>
          <a:p>
            <a:pPr algn="ctr" fontAlgn="auto">
              <a:lnSpc>
                <a:spcPct val="150000"/>
              </a:lnSpc>
            </a:pPr>
            <a:r>
              <a:rPr lang="en-US" altLang="zh-CN" sz="1200" dirty="0">
                <a:solidFill>
                  <a:schemeClr val="tx1">
                    <a:lumMod val="50000"/>
                    <a:lumOff val="50000"/>
                  </a:schemeClr>
                </a:solidFill>
                <a:latin typeface="+mj-ea"/>
                <a:ea typeface="+mj-ea"/>
                <a:cs typeface="+mj-lt"/>
              </a:rPr>
              <a:t>Thank you for watching.</a:t>
            </a:r>
            <a:endParaRPr lang="zh-CN" altLang="en-US" sz="1200" dirty="0">
              <a:solidFill>
                <a:schemeClr val="tx1">
                  <a:lumMod val="50000"/>
                  <a:lumOff val="50000"/>
                </a:schemeClr>
              </a:solidFill>
              <a:latin typeface="+mj-ea"/>
              <a:ea typeface="+mj-ea"/>
              <a:cs typeface="+mj-lt"/>
            </a:endParaRPr>
          </a:p>
        </p:txBody>
      </p:sp>
      <p:sp>
        <p:nvSpPr>
          <p:cNvPr id="65" name="矩形: 圆角 64">
            <a:hlinkClick r:id="rId5" action="ppaction://hlinksldjump"/>
          </p:cNvPr>
          <p:cNvSpPr/>
          <p:nvPr/>
        </p:nvSpPr>
        <p:spPr>
          <a:xfrm>
            <a:off x="3435350" y="1619528"/>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5223" y="861094"/>
            <a:ext cx="10688128" cy="5429179"/>
          </a:xfrm>
          <a:prstGeom prst="rect">
            <a:avLst/>
          </a:prstGeom>
        </p:spPr>
        <p:txBody>
          <a:bodyPr wrap="square">
            <a:spAutoFit/>
          </a:bodyPr>
          <a:lstStyle/>
          <a:p>
            <a:pPr>
              <a:lnSpc>
                <a:spcPct val="17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二、根据要求选择。</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7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下列加点字注音完全正确的一项是</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p>
          <a:p>
            <a:pPr>
              <a:lnSpc>
                <a:spcPct val="17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A.</a:t>
            </a:r>
            <a:r>
              <a:rPr lang="zh-CN" altLang="zh-CN" sz="3400" dirty="0">
                <a:latin typeface="Calibri" panose="020F0502020204030204" pitchFamily="34" charset="0"/>
                <a:ea typeface="宋体" panose="02010600030101010101" pitchFamily="2" charset="-122"/>
                <a:cs typeface="Times New Roman" panose="02020603050405020304" pitchFamily="18" charset="0"/>
              </a:rPr>
              <a:t>拦住</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lán</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坚</a:t>
            </a:r>
            <a:r>
              <a:rPr lang="zh-CN" altLang="zh-CN" sz="3400" dirty="0">
                <a:latin typeface="Calibri" panose="020F0502020204030204" pitchFamily="34" charset="0"/>
                <a:ea typeface="宋体" panose="02010600030101010101" pitchFamily="2" charset="-122"/>
                <a:cs typeface="Times New Roman" panose="02020603050405020304" pitchFamily="18" charset="0"/>
              </a:rPr>
              <a:t>硬</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yìn</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锲</a:t>
            </a:r>
            <a:r>
              <a:rPr lang="zh-CN" altLang="zh-CN" sz="3400" dirty="0">
                <a:latin typeface="Calibri" panose="020F0502020204030204" pitchFamily="34" charset="0"/>
                <a:ea typeface="宋体" panose="02010600030101010101" pitchFamily="2" charset="-122"/>
                <a:cs typeface="Times New Roman" panose="02020603050405020304" pitchFamily="18" charset="0"/>
              </a:rPr>
              <a:t>而不舍</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qiè</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7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B</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敏锐</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ruì</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唯</a:t>
            </a:r>
            <a:r>
              <a:rPr lang="zh-CN" altLang="zh-CN" sz="3400" dirty="0">
                <a:latin typeface="Calibri" panose="020F0502020204030204" pitchFamily="34" charset="0"/>
                <a:ea typeface="宋体" panose="02010600030101010101" pitchFamily="2" charset="-122"/>
                <a:cs typeface="Times New Roman" panose="02020603050405020304" pitchFamily="18" charset="0"/>
              </a:rPr>
              <a:t>恐</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kǒnɡ</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NEU-XT" panose="02020503000000020003" pitchFamily="18" charset="-122"/>
                <a:ea typeface="宋体" panose="02010600030101010101" pitchFamily="2" charset="-122"/>
                <a:cs typeface="Times New Roman" panose="02020603050405020304" pitchFamily="18" charset="0"/>
              </a:rPr>
              <a:t>　</a:t>
            </a:r>
            <a:r>
              <a:rPr lang="en-US" altLang="zh-CN" sz="3400" dirty="0" smtClean="0">
                <a:latin typeface="NEU-XT" panose="02020503000000020003" pitchFamily="18" charset="-122"/>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见</a:t>
            </a:r>
            <a:r>
              <a:rPr lang="zh-CN" altLang="zh-CN" sz="3400" dirty="0">
                <a:latin typeface="Calibri" panose="020F0502020204030204" pitchFamily="34" charset="0"/>
                <a:ea typeface="宋体" panose="02010600030101010101" pitchFamily="2" charset="-122"/>
                <a:cs typeface="Times New Roman" panose="02020603050405020304" pitchFamily="18" charset="0"/>
              </a:rPr>
              <a:t>微知著</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zhù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7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C.</a:t>
            </a:r>
            <a:r>
              <a:rPr lang="zh-CN" altLang="zh-CN" sz="3400" dirty="0">
                <a:latin typeface="Calibri" panose="020F0502020204030204" pitchFamily="34" charset="0"/>
                <a:ea typeface="宋体" panose="02010600030101010101" pitchFamily="2" charset="-122"/>
                <a:cs typeface="Times New Roman" panose="02020603050405020304" pitchFamily="18" charset="0"/>
              </a:rPr>
              <a:t>和谐</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xié</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丑</a:t>
            </a:r>
            <a:r>
              <a:rPr lang="zh-CN" altLang="zh-CN" sz="3400" dirty="0">
                <a:latin typeface="Calibri" panose="020F0502020204030204" pitchFamily="34" charset="0"/>
                <a:ea typeface="宋体" panose="02010600030101010101" pitchFamily="2" charset="-122"/>
                <a:cs typeface="Times New Roman" panose="02020603050405020304" pitchFamily="18" charset="0"/>
              </a:rPr>
              <a:t>恶</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wù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鄙</a:t>
            </a:r>
            <a:r>
              <a:rPr lang="zh-CN" altLang="zh-CN" sz="3400" dirty="0">
                <a:latin typeface="Calibri" panose="020F0502020204030204" pitchFamily="34" charset="0"/>
                <a:ea typeface="宋体" panose="02010600030101010101" pitchFamily="2" charset="-122"/>
                <a:cs typeface="Times New Roman" panose="02020603050405020304" pitchFamily="18" charset="0"/>
              </a:rPr>
              <a:t>夷不屑</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bǐ</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7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D</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琴弦</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xián</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单</a:t>
            </a:r>
            <a:r>
              <a:rPr lang="zh-CN" altLang="zh-CN" sz="3400" dirty="0">
                <a:latin typeface="Calibri" panose="020F0502020204030204" pitchFamily="34" charset="0"/>
                <a:ea typeface="宋体" panose="02010600030101010101" pitchFamily="2" charset="-122"/>
                <a:cs typeface="Times New Roman" panose="02020603050405020304" pitchFamily="18" charset="0"/>
              </a:rPr>
              <a:t>调</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tiáo</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因</a:t>
            </a:r>
            <a:r>
              <a:rPr lang="zh-CN" altLang="zh-CN" sz="3400" dirty="0">
                <a:latin typeface="Calibri" panose="020F0502020204030204" pitchFamily="34" charset="0"/>
                <a:ea typeface="宋体" panose="02010600030101010101" pitchFamily="2" charset="-122"/>
                <a:cs typeface="Times New Roman" panose="02020603050405020304" pitchFamily="18" charset="0"/>
              </a:rPr>
              <a:t>材施教</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XT" panose="02020503000000020003" pitchFamily="18" charset="-122"/>
                <a:ea typeface="宋体" panose="02010600030101010101" pitchFamily="2" charset="-122"/>
                <a:cs typeface="Times New Roman" panose="02020603050405020304" pitchFamily="18" charset="0"/>
              </a:rPr>
              <a:t>jiào</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8222232" y="1948031"/>
            <a:ext cx="474810" cy="615553"/>
          </a:xfrm>
          <a:prstGeom prst="rect">
            <a:avLst/>
          </a:prstGeom>
        </p:spPr>
        <p:txBody>
          <a:bodyPr wrap="none">
            <a:spAutoFit/>
          </a:bodyPr>
          <a:lstStyle/>
          <a:p>
            <a:r>
              <a:rPr lang="en-US" altLang="zh-CN" sz="34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B</a:t>
            </a:r>
            <a:endParaRPr lang="zh-CN" altLang="en-US" b="1" dirty="0">
              <a:solidFill>
                <a:srgbClr val="E72582"/>
              </a:solidFill>
            </a:endParaRPr>
          </a:p>
        </p:txBody>
      </p:sp>
      <p:sp>
        <p:nvSpPr>
          <p:cNvPr id="8" name="文本框 7">
            <a:extLst>
              <a:ext uri="{FF2B5EF4-FFF2-40B4-BE49-F238E27FC236}">
                <a16:creationId xmlns:a16="http://schemas.microsoft.com/office/drawing/2014/main" xmlns="" id="{94A31E79-ABE2-45F0-B5C9-5CDCC84B0C1C}"/>
              </a:ext>
            </a:extLst>
          </p:cNvPr>
          <p:cNvSpPr txBox="1"/>
          <p:nvPr/>
        </p:nvSpPr>
        <p:spPr>
          <a:xfrm>
            <a:off x="1117402" y="3105834"/>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9" name="文本框 8">
            <a:extLst>
              <a:ext uri="{FF2B5EF4-FFF2-40B4-BE49-F238E27FC236}">
                <a16:creationId xmlns:a16="http://schemas.microsoft.com/office/drawing/2014/main" xmlns="" id="{94A31E79-ABE2-45F0-B5C9-5CDCC84B0C1C}"/>
              </a:ext>
            </a:extLst>
          </p:cNvPr>
          <p:cNvSpPr txBox="1"/>
          <p:nvPr/>
        </p:nvSpPr>
        <p:spPr>
          <a:xfrm>
            <a:off x="4503994" y="3105834"/>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0" name="文本框 9">
            <a:extLst>
              <a:ext uri="{FF2B5EF4-FFF2-40B4-BE49-F238E27FC236}">
                <a16:creationId xmlns:a16="http://schemas.microsoft.com/office/drawing/2014/main" xmlns="" id="{94A31E79-ABE2-45F0-B5C9-5CDCC84B0C1C}"/>
              </a:ext>
            </a:extLst>
          </p:cNvPr>
          <p:cNvSpPr txBox="1"/>
          <p:nvPr/>
        </p:nvSpPr>
        <p:spPr>
          <a:xfrm>
            <a:off x="7005654" y="3105834"/>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1" name="文本框 10">
            <a:extLst>
              <a:ext uri="{FF2B5EF4-FFF2-40B4-BE49-F238E27FC236}">
                <a16:creationId xmlns:a16="http://schemas.microsoft.com/office/drawing/2014/main" xmlns="" id="{94A31E79-ABE2-45F0-B5C9-5CDCC84B0C1C}"/>
              </a:ext>
            </a:extLst>
          </p:cNvPr>
          <p:cNvSpPr txBox="1"/>
          <p:nvPr/>
        </p:nvSpPr>
        <p:spPr>
          <a:xfrm>
            <a:off x="1529003" y="3942917"/>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2" name="文本框 11">
            <a:extLst>
              <a:ext uri="{FF2B5EF4-FFF2-40B4-BE49-F238E27FC236}">
                <a16:creationId xmlns:a16="http://schemas.microsoft.com/office/drawing/2014/main" xmlns="" id="{94A31E79-ABE2-45F0-B5C9-5CDCC84B0C1C}"/>
              </a:ext>
            </a:extLst>
          </p:cNvPr>
          <p:cNvSpPr txBox="1"/>
          <p:nvPr/>
        </p:nvSpPr>
        <p:spPr>
          <a:xfrm>
            <a:off x="4503993" y="3977421"/>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3" name="文本框 12">
            <a:extLst>
              <a:ext uri="{FF2B5EF4-FFF2-40B4-BE49-F238E27FC236}">
                <a16:creationId xmlns:a16="http://schemas.microsoft.com/office/drawing/2014/main" xmlns="" id="{94A31E79-ABE2-45F0-B5C9-5CDCC84B0C1C}"/>
              </a:ext>
            </a:extLst>
          </p:cNvPr>
          <p:cNvSpPr txBox="1"/>
          <p:nvPr/>
        </p:nvSpPr>
        <p:spPr>
          <a:xfrm>
            <a:off x="8196354" y="3968795"/>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4" name="文本框 13">
            <a:extLst>
              <a:ext uri="{FF2B5EF4-FFF2-40B4-BE49-F238E27FC236}">
                <a16:creationId xmlns:a16="http://schemas.microsoft.com/office/drawing/2014/main" xmlns="" id="{94A31E79-ABE2-45F0-B5C9-5CDCC84B0C1C}"/>
              </a:ext>
            </a:extLst>
          </p:cNvPr>
          <p:cNvSpPr txBox="1"/>
          <p:nvPr/>
        </p:nvSpPr>
        <p:spPr>
          <a:xfrm>
            <a:off x="1563507" y="4865944"/>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5" name="文本框 14">
            <a:extLst>
              <a:ext uri="{FF2B5EF4-FFF2-40B4-BE49-F238E27FC236}">
                <a16:creationId xmlns:a16="http://schemas.microsoft.com/office/drawing/2014/main" xmlns="" id="{94A31E79-ABE2-45F0-B5C9-5CDCC84B0C1C}"/>
              </a:ext>
            </a:extLst>
          </p:cNvPr>
          <p:cNvSpPr txBox="1"/>
          <p:nvPr/>
        </p:nvSpPr>
        <p:spPr>
          <a:xfrm>
            <a:off x="4503992" y="4848692"/>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6" name="文本框 15">
            <a:extLst>
              <a:ext uri="{FF2B5EF4-FFF2-40B4-BE49-F238E27FC236}">
                <a16:creationId xmlns:a16="http://schemas.microsoft.com/office/drawing/2014/main" xmlns="" id="{94A31E79-ABE2-45F0-B5C9-5CDCC84B0C1C}"/>
              </a:ext>
            </a:extLst>
          </p:cNvPr>
          <p:cNvSpPr txBox="1"/>
          <p:nvPr/>
        </p:nvSpPr>
        <p:spPr>
          <a:xfrm>
            <a:off x="6884884" y="4848691"/>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7" name="文本框 16">
            <a:extLst>
              <a:ext uri="{FF2B5EF4-FFF2-40B4-BE49-F238E27FC236}">
                <a16:creationId xmlns:a16="http://schemas.microsoft.com/office/drawing/2014/main" xmlns="" id="{94A31E79-ABE2-45F0-B5C9-5CDCC84B0C1C}"/>
              </a:ext>
            </a:extLst>
          </p:cNvPr>
          <p:cNvSpPr txBox="1"/>
          <p:nvPr/>
        </p:nvSpPr>
        <p:spPr>
          <a:xfrm>
            <a:off x="1537629" y="5739318"/>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8" name="文本框 17">
            <a:extLst>
              <a:ext uri="{FF2B5EF4-FFF2-40B4-BE49-F238E27FC236}">
                <a16:creationId xmlns:a16="http://schemas.microsoft.com/office/drawing/2014/main" xmlns="" id="{94A31E79-ABE2-45F0-B5C9-5CDCC84B0C1C}"/>
              </a:ext>
            </a:extLst>
          </p:cNvPr>
          <p:cNvSpPr txBox="1"/>
          <p:nvPr/>
        </p:nvSpPr>
        <p:spPr>
          <a:xfrm>
            <a:off x="4521244" y="5711337"/>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9" name="文本框 18">
            <a:extLst>
              <a:ext uri="{FF2B5EF4-FFF2-40B4-BE49-F238E27FC236}">
                <a16:creationId xmlns:a16="http://schemas.microsoft.com/office/drawing/2014/main" xmlns="" id="{94A31E79-ABE2-45F0-B5C9-5CDCC84B0C1C}"/>
              </a:ext>
            </a:extLst>
          </p:cNvPr>
          <p:cNvSpPr txBox="1"/>
          <p:nvPr/>
        </p:nvSpPr>
        <p:spPr>
          <a:xfrm>
            <a:off x="8222232" y="5739318"/>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Tree>
    <p:custDataLst>
      <p:tags r:id="rId1"/>
    </p:custDataLst>
    <p:extLst>
      <p:ext uri="{BB962C8B-B14F-4D97-AF65-F5344CB8AC3E}">
        <p14:creationId xmlns:p14="http://schemas.microsoft.com/office/powerpoint/2010/main" val="403975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95223" y="861094"/>
            <a:ext cx="10688128" cy="5324535"/>
          </a:xfrm>
          <a:prstGeom prst="rect">
            <a:avLst/>
          </a:prstGeom>
        </p:spPr>
        <p:txBody>
          <a:bodyPr wrap="square">
            <a:spAutoFit/>
          </a:bodyPr>
          <a:lstStyle/>
          <a:p>
            <a:pPr>
              <a:lnSpc>
                <a:spcPct val="200000"/>
              </a:lnSpc>
              <a:spcAft>
                <a:spcPts val="0"/>
              </a:spcAft>
            </a:pPr>
            <a:r>
              <a:rPr lang="en-US" altLang="zh-CN" sz="3400" dirty="0" smtClean="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下列加点字意思不相同的一组是</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p>
          <a:p>
            <a:pPr>
              <a:lnSpc>
                <a:spcPct val="20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A.</a:t>
            </a:r>
            <a:r>
              <a:rPr lang="zh-CN" altLang="zh-CN" sz="3400" dirty="0">
                <a:latin typeface="Calibri" panose="020F0502020204030204" pitchFamily="34" charset="0"/>
                <a:ea typeface="宋体" panose="02010600030101010101" pitchFamily="2" charset="-122"/>
                <a:cs typeface="Times New Roman" panose="02020603050405020304" pitchFamily="18" charset="0"/>
              </a:rPr>
              <a:t>赴汤蹈火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及</a:t>
            </a:r>
            <a:r>
              <a:rPr lang="zh-CN" altLang="zh-CN" sz="3400" dirty="0">
                <a:latin typeface="Calibri" panose="020F0502020204030204" pitchFamily="34" charset="0"/>
                <a:ea typeface="宋体" panose="02010600030101010101" pitchFamily="2" charset="-122"/>
                <a:cs typeface="Times New Roman" panose="02020603050405020304" pitchFamily="18" charset="0"/>
              </a:rPr>
              <a:t>其日中如探</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汤</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B</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不以为然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曰</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非然也</a:t>
            </a:r>
          </a:p>
          <a:p>
            <a:pPr>
              <a:lnSpc>
                <a:spcPct val="200000"/>
              </a:lnSpc>
              <a:spcAft>
                <a:spcPts val="0"/>
              </a:spcAft>
            </a:pPr>
            <a:r>
              <a:rPr lang="en-US" altLang="zh-CN" sz="3400" dirty="0">
                <a:latin typeface="Calibri" panose="020F0502020204030204" pitchFamily="34" charset="0"/>
                <a:ea typeface="宋体" panose="02010600030101010101" pitchFamily="2" charset="-122"/>
                <a:cs typeface="Times New Roman" panose="02020603050405020304" pitchFamily="18" charset="0"/>
              </a:rPr>
              <a:t>C.</a:t>
            </a:r>
            <a:r>
              <a:rPr lang="zh-CN" altLang="zh-CN" sz="3400" dirty="0">
                <a:latin typeface="Calibri" panose="020F0502020204030204" pitchFamily="34" charset="0"/>
                <a:ea typeface="宋体" panose="02010600030101010101" pitchFamily="2" charset="-122"/>
                <a:cs typeface="Times New Roman" panose="02020603050405020304" pitchFamily="18" charset="0"/>
              </a:rPr>
              <a:t>走马观花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儿</a:t>
            </a:r>
            <a:r>
              <a:rPr lang="zh-CN" altLang="zh-CN" sz="3400" dirty="0">
                <a:latin typeface="Calibri" panose="020F0502020204030204" pitchFamily="34" charset="0"/>
                <a:ea typeface="宋体" panose="02010600030101010101" pitchFamily="2" charset="-122"/>
                <a:cs typeface="Times New Roman" panose="02020603050405020304" pitchFamily="18" charset="0"/>
              </a:rPr>
              <a:t>童急走追黄</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蝶</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200000"/>
              </a:lnSpc>
              <a:spcAft>
                <a:spcPts val="0"/>
              </a:spcAft>
            </a:pP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D</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自愧弗如　</a:t>
            </a:r>
            <a:r>
              <a:rPr lang="en-US" altLang="zh-CN" sz="34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虽</a:t>
            </a:r>
            <a:r>
              <a:rPr lang="zh-CN" altLang="zh-CN" sz="3400" dirty="0">
                <a:latin typeface="Calibri" panose="020F0502020204030204" pitchFamily="34" charset="0"/>
                <a:ea typeface="宋体" panose="02010600030101010101" pitchFamily="2" charset="-122"/>
                <a:cs typeface="Times New Roman" panose="02020603050405020304" pitchFamily="18" charset="0"/>
              </a:rPr>
              <a:t>与之俱学</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弗若之矣</a:t>
            </a:r>
            <a:endParaRPr lang="zh-CN" altLang="zh-CN" sz="34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7903055" y="1197533"/>
            <a:ext cx="474810" cy="615553"/>
          </a:xfrm>
          <a:prstGeom prst="rect">
            <a:avLst/>
          </a:prstGeom>
        </p:spPr>
        <p:txBody>
          <a:bodyPr wrap="none">
            <a:spAutoFit/>
          </a:bodyPr>
          <a:lstStyle/>
          <a:p>
            <a:r>
              <a:rPr lang="en-US" altLang="zh-CN" sz="3400" b="1" dirty="0">
                <a:solidFill>
                  <a:srgbClr val="E72582"/>
                </a:solidFill>
                <a:latin typeface="NEU-HZ" panose="02010600010101010101" pitchFamily="2" charset="-122"/>
                <a:ea typeface="宋体" panose="02010600030101010101" pitchFamily="2" charset="-122"/>
                <a:cs typeface="Times New Roman" panose="02020603050405020304" pitchFamily="18" charset="0"/>
              </a:rPr>
              <a:t>B</a:t>
            </a:r>
            <a:endParaRPr lang="zh-CN" altLang="en-US" b="1" dirty="0">
              <a:solidFill>
                <a:srgbClr val="E72582"/>
              </a:solidFill>
            </a:endParaRPr>
          </a:p>
        </p:txBody>
      </p:sp>
      <p:sp>
        <p:nvSpPr>
          <p:cNvPr id="8" name="文本框 7">
            <a:extLst>
              <a:ext uri="{FF2B5EF4-FFF2-40B4-BE49-F238E27FC236}">
                <a16:creationId xmlns:a16="http://schemas.microsoft.com/office/drawing/2014/main" xmlns="" id="{94A31E79-ABE2-45F0-B5C9-5CDCC84B0C1C}"/>
              </a:ext>
            </a:extLst>
          </p:cNvPr>
          <p:cNvSpPr txBox="1"/>
          <p:nvPr/>
        </p:nvSpPr>
        <p:spPr>
          <a:xfrm>
            <a:off x="1529003" y="2476427"/>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9" name="文本框 8">
            <a:extLst>
              <a:ext uri="{FF2B5EF4-FFF2-40B4-BE49-F238E27FC236}">
                <a16:creationId xmlns:a16="http://schemas.microsoft.com/office/drawing/2014/main" xmlns="" id="{94A31E79-ABE2-45F0-B5C9-5CDCC84B0C1C}"/>
              </a:ext>
            </a:extLst>
          </p:cNvPr>
          <p:cNvSpPr txBox="1"/>
          <p:nvPr/>
        </p:nvSpPr>
        <p:spPr>
          <a:xfrm>
            <a:off x="6263782" y="2476427"/>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0" name="文本框 9">
            <a:extLst>
              <a:ext uri="{FF2B5EF4-FFF2-40B4-BE49-F238E27FC236}">
                <a16:creationId xmlns:a16="http://schemas.microsoft.com/office/drawing/2014/main" xmlns="" id="{94A31E79-ABE2-45F0-B5C9-5CDCC84B0C1C}"/>
              </a:ext>
            </a:extLst>
          </p:cNvPr>
          <p:cNvSpPr txBox="1"/>
          <p:nvPr/>
        </p:nvSpPr>
        <p:spPr>
          <a:xfrm>
            <a:off x="2390522" y="3523361"/>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1" name="文本框 10">
            <a:extLst>
              <a:ext uri="{FF2B5EF4-FFF2-40B4-BE49-F238E27FC236}">
                <a16:creationId xmlns:a16="http://schemas.microsoft.com/office/drawing/2014/main" xmlns="" id="{94A31E79-ABE2-45F0-B5C9-5CDCC84B0C1C}"/>
              </a:ext>
            </a:extLst>
          </p:cNvPr>
          <p:cNvSpPr txBox="1"/>
          <p:nvPr/>
        </p:nvSpPr>
        <p:spPr>
          <a:xfrm>
            <a:off x="4711028" y="3523361"/>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2" name="文本框 11">
            <a:extLst>
              <a:ext uri="{FF2B5EF4-FFF2-40B4-BE49-F238E27FC236}">
                <a16:creationId xmlns:a16="http://schemas.microsoft.com/office/drawing/2014/main" xmlns="" id="{94A31E79-ABE2-45F0-B5C9-5CDCC84B0C1C}"/>
              </a:ext>
            </a:extLst>
          </p:cNvPr>
          <p:cNvSpPr txBox="1"/>
          <p:nvPr/>
        </p:nvSpPr>
        <p:spPr>
          <a:xfrm>
            <a:off x="1103662" y="4538140"/>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3" name="文本框 12">
            <a:extLst>
              <a:ext uri="{FF2B5EF4-FFF2-40B4-BE49-F238E27FC236}">
                <a16:creationId xmlns:a16="http://schemas.microsoft.com/office/drawing/2014/main" xmlns="" id="{94A31E79-ABE2-45F0-B5C9-5CDCC84B0C1C}"/>
              </a:ext>
            </a:extLst>
          </p:cNvPr>
          <p:cNvSpPr txBox="1"/>
          <p:nvPr/>
        </p:nvSpPr>
        <p:spPr>
          <a:xfrm>
            <a:off x="4995699" y="4589900"/>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4" name="文本框 13">
            <a:extLst>
              <a:ext uri="{FF2B5EF4-FFF2-40B4-BE49-F238E27FC236}">
                <a16:creationId xmlns:a16="http://schemas.microsoft.com/office/drawing/2014/main" xmlns="" id="{94A31E79-ABE2-45F0-B5C9-5CDCC84B0C1C}"/>
              </a:ext>
            </a:extLst>
          </p:cNvPr>
          <p:cNvSpPr txBox="1"/>
          <p:nvPr/>
        </p:nvSpPr>
        <p:spPr>
          <a:xfrm>
            <a:off x="1982415" y="5625068"/>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
        <p:nvSpPr>
          <p:cNvPr id="15" name="文本框 14">
            <a:extLst>
              <a:ext uri="{FF2B5EF4-FFF2-40B4-BE49-F238E27FC236}">
                <a16:creationId xmlns:a16="http://schemas.microsoft.com/office/drawing/2014/main" xmlns="" id="{94A31E79-ABE2-45F0-B5C9-5CDCC84B0C1C}"/>
              </a:ext>
            </a:extLst>
          </p:cNvPr>
          <p:cNvSpPr txBox="1"/>
          <p:nvPr/>
        </p:nvSpPr>
        <p:spPr>
          <a:xfrm>
            <a:off x="6108139" y="5603376"/>
            <a:ext cx="702469" cy="646331"/>
          </a:xfrm>
          <a:prstGeom prst="rect">
            <a:avLst/>
          </a:prstGeom>
          <a:noFill/>
        </p:spPr>
        <p:txBody>
          <a:bodyPr wrap="square">
            <a:spAutoFit/>
          </a:bodyPr>
          <a:lstStyle/>
          <a:p>
            <a:r>
              <a:rPr lang="en-US" altLang="zh-CN" sz="3600" b="1" dirty="0">
                <a:latin typeface="华文宋体" panose="02010600040101010101" pitchFamily="2" charset="-122"/>
                <a:ea typeface="华文宋体" panose="02010600040101010101" pitchFamily="2" charset="-122"/>
              </a:rPr>
              <a:t>·</a:t>
            </a:r>
            <a:endParaRPr lang="zh-CN" altLang="en-US" sz="3600" dirty="0">
              <a:latin typeface="华文宋体" panose="02010600040101010101" pitchFamily="2" charset="-122"/>
              <a:ea typeface="华文宋体" panose="02010600040101010101" pitchFamily="2" charset="-122"/>
            </a:endParaRPr>
          </a:p>
        </p:txBody>
      </p:sp>
    </p:spTree>
    <p:custDataLst>
      <p:tags r:id="rId1"/>
    </p:custDataLst>
    <p:extLst>
      <p:ext uri="{BB962C8B-B14F-4D97-AF65-F5344CB8AC3E}">
        <p14:creationId xmlns:p14="http://schemas.microsoft.com/office/powerpoint/2010/main" val="369838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41079"/>
            <a:ext cx="11235091" cy="6001643"/>
          </a:xfrm>
          <a:prstGeom prst="rect">
            <a:avLst/>
          </a:prstGeom>
        </p:spPr>
        <p:txBody>
          <a:bodyPr wrap="square">
            <a:spAutoFit/>
          </a:bodyPr>
          <a:lstStyle/>
          <a:p>
            <a:pPr>
              <a:lnSpc>
                <a:spcPct val="150000"/>
              </a:lnSpc>
              <a:spcAft>
                <a:spcPts val="0"/>
              </a:spcAft>
            </a:pP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三、读句子</a:t>
            </a:r>
            <a:r>
              <a:rPr lang="en-US" altLang="zh-CN" sz="3200" dirty="0">
                <a:latin typeface="方正黑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黑体_GBK" panose="03000509000000000000" pitchFamily="65" charset="-122"/>
                <a:cs typeface="Times New Roman" panose="02020603050405020304" pitchFamily="18" charset="0"/>
              </a:rPr>
              <a:t>完成后面的练习。</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中国古时候有个文学家叫做司马迁的说过</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人固有一死</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或重于泰山</a:t>
            </a:r>
            <a:r>
              <a:rPr lang="en-US" altLang="zh-CN" sz="3200" dirty="0">
                <a:latin typeface="方正楷体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楷体_GBK" panose="03000509000000000000" pitchFamily="65" charset="-122"/>
                <a:cs typeface="Times New Roman" panose="02020603050405020304" pitchFamily="18" charset="0"/>
              </a:rPr>
              <a:t>或轻于鸿毛。</a:t>
            </a:r>
            <a:r>
              <a:rPr lang="en-US" altLang="zh-CN" sz="3200" dirty="0">
                <a:latin typeface="NEU-BZ" panose="02010600010101010101" pitchFamily="2" charset="-122"/>
                <a:ea typeface="方正楷体_GBK" panose="03000509000000000000" pitchFamily="65"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200" dirty="0">
                <a:latin typeface="NEU-HZ" panose="02010600010101010101" pitchFamily="2" charset="-122"/>
                <a:ea typeface="宋体" panose="02010600030101010101" pitchFamily="2" charset="-122"/>
                <a:cs typeface="Times New Roman" panose="02020603050405020304" pitchFamily="18" charset="0"/>
              </a:rPr>
              <a:t>1</a:t>
            </a:r>
            <a:r>
              <a:rPr lang="en-US" altLang="zh-CN" sz="3200" dirty="0">
                <a:latin typeface="Calibri" panose="020F0502020204030204" pitchFamily="34" charset="0"/>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这句话引用了司马迁的话</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这样写的好处是</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方正仿宋_GBK" panose="03000509000000000000" pitchFamily="65" charset="-122"/>
                <a:cs typeface="Times New Roman" panose="02020603050405020304" pitchFamily="18" charset="0"/>
              </a:rPr>
              <a:t>多选</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A.</a:t>
            </a:r>
            <a:r>
              <a:rPr lang="zh-CN" altLang="zh-CN" sz="3200" dirty="0">
                <a:latin typeface="Calibri" panose="020F0502020204030204" pitchFamily="34" charset="0"/>
                <a:ea typeface="宋体" panose="02010600030101010101" pitchFamily="2" charset="-122"/>
                <a:cs typeface="Times New Roman" panose="02020603050405020304" pitchFamily="18" charset="0"/>
              </a:rPr>
              <a:t>使文章语言简洁凝练</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增强表现力、感染力。</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B.</a:t>
            </a:r>
            <a:r>
              <a:rPr lang="zh-CN" altLang="zh-CN" sz="3200" dirty="0">
                <a:latin typeface="Calibri" panose="020F0502020204030204" pitchFamily="34" charset="0"/>
                <a:ea typeface="宋体" panose="02010600030101010101" pitchFamily="2" charset="-122"/>
                <a:cs typeface="Times New Roman" panose="02020603050405020304" pitchFamily="18" charset="0"/>
              </a:rPr>
              <a:t>突出作者的文化深度</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让读者折服。</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C.</a:t>
            </a:r>
            <a:r>
              <a:rPr lang="zh-CN" altLang="zh-CN" sz="3200" dirty="0">
                <a:latin typeface="Calibri" panose="020F0502020204030204" pitchFamily="34" charset="0"/>
                <a:ea typeface="宋体" panose="02010600030101010101" pitchFamily="2" charset="-122"/>
                <a:cs typeface="Times New Roman" panose="02020603050405020304" pitchFamily="18" charset="0"/>
              </a:rPr>
              <a:t>为自己的观点提供有力的论据</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增强说服力。</a:t>
            </a:r>
            <a:r>
              <a:rPr lang="en-US" altLang="zh-CN" sz="3200" dirty="0">
                <a:latin typeface="Calibri" panose="020F0502020204030204" pitchFamily="34" charset="0"/>
                <a:ea typeface="宋体" panose="02010600030101010101" pitchFamily="2" charset="-122"/>
                <a:cs typeface="Times New Roman" panose="02020603050405020304" pitchFamily="18" charset="0"/>
              </a:rPr>
              <a:t>	</a:t>
            </a:r>
            <a:r>
              <a:rPr lang="zh-CN" altLang="zh-CN" sz="3200" dirty="0">
                <a:latin typeface="Calibri" panose="020F0502020204030204" pitchFamily="34" charset="0"/>
                <a:ea typeface="宋体" panose="02010600030101010101" pitchFamily="2" charset="-122"/>
                <a:cs typeface="Times New Roman" panose="02020603050405020304" pitchFamily="18" charset="0"/>
              </a:rPr>
              <a:t>　　 　</a:t>
            </a:r>
          </a:p>
          <a:p>
            <a:pPr>
              <a:lnSpc>
                <a:spcPct val="150000"/>
              </a:lnSpc>
              <a:spcAft>
                <a:spcPts val="0"/>
              </a:spcAft>
            </a:pPr>
            <a:r>
              <a:rPr lang="en-US" altLang="zh-CN" sz="3200" dirty="0">
                <a:latin typeface="Calibri" panose="020F0502020204030204" pitchFamily="34" charset="0"/>
                <a:ea typeface="宋体" panose="02010600030101010101" pitchFamily="2" charset="-122"/>
                <a:cs typeface="Times New Roman" panose="02020603050405020304" pitchFamily="18" charset="0"/>
              </a:rPr>
              <a:t>D.</a:t>
            </a:r>
            <a:r>
              <a:rPr lang="zh-CN" altLang="zh-CN" sz="3200" dirty="0">
                <a:latin typeface="Calibri" panose="020F0502020204030204" pitchFamily="34" charset="0"/>
                <a:ea typeface="宋体" panose="02010600030101010101" pitchFamily="2" charset="-122"/>
                <a:cs typeface="Times New Roman" panose="02020603050405020304" pitchFamily="18" charset="0"/>
              </a:rPr>
              <a:t>增添文章的可读性</a:t>
            </a:r>
            <a:r>
              <a:rPr lang="en-US" altLang="zh-CN" sz="32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200" dirty="0">
                <a:latin typeface="Calibri" panose="020F0502020204030204" pitchFamily="34" charset="0"/>
                <a:ea typeface="宋体" panose="02010600030101010101" pitchFamily="2" charset="-122"/>
                <a:cs typeface="Times New Roman" panose="02020603050405020304" pitchFamily="18" charset="0"/>
              </a:rPr>
              <a:t>吸引读者阅读</a:t>
            </a:r>
            <a:r>
              <a:rPr lang="zh-CN" altLang="zh-CN" sz="32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2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8786741" y="3257125"/>
            <a:ext cx="777777" cy="584775"/>
          </a:xfrm>
          <a:prstGeom prst="rect">
            <a:avLst/>
          </a:prstGeom>
        </p:spPr>
        <p:txBody>
          <a:bodyPr wrap="none">
            <a:spAutoFit/>
          </a:bodyPr>
          <a:lstStyle/>
          <a:p>
            <a:r>
              <a:rPr lang="en-US" altLang="zh-CN" sz="3200" dirty="0">
                <a:solidFill>
                  <a:srgbClr val="E72582"/>
                </a:solidFill>
                <a:latin typeface="NEU-HZ" panose="02010600010101010101" pitchFamily="2" charset="-122"/>
                <a:ea typeface="宋体" panose="02010600030101010101" pitchFamily="2" charset="-122"/>
                <a:cs typeface="Times New Roman" panose="02020603050405020304" pitchFamily="18" charset="0"/>
              </a:rPr>
              <a:t>AC</a:t>
            </a:r>
            <a:endParaRPr lang="zh-CN" altLang="en-US" dirty="0">
              <a:solidFill>
                <a:srgbClr val="E72582"/>
              </a:solidFill>
            </a:endParaRPr>
          </a:p>
        </p:txBody>
      </p:sp>
    </p:spTree>
    <p:custDataLst>
      <p:tags r:id="rId1"/>
    </p:custDataLst>
    <p:extLst>
      <p:ext uri="{BB962C8B-B14F-4D97-AF65-F5344CB8AC3E}">
        <p14:creationId xmlns:p14="http://schemas.microsoft.com/office/powerpoint/2010/main" val="28500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60" y="841079"/>
            <a:ext cx="10838276" cy="4016484"/>
          </a:xfrm>
          <a:prstGeom prst="rect">
            <a:avLst/>
          </a:prstGeom>
        </p:spPr>
        <p:txBody>
          <a:bodyPr wrap="square">
            <a:spAutoFit/>
          </a:bodyPr>
          <a:lstStyle/>
          <a:p>
            <a:pPr>
              <a:lnSpc>
                <a:spcPct val="150000"/>
              </a:lnSpc>
              <a:spcAft>
                <a:spcPts val="0"/>
              </a:spcAft>
            </a:pPr>
            <a:r>
              <a:rPr lang="en-US" altLang="zh-CN" sz="3400" dirty="0" smtClean="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根据中心观点</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引用恰当的名言加以论证。</a:t>
            </a:r>
          </a:p>
          <a:p>
            <a:pPr>
              <a:lnSpc>
                <a:spcPct val="150000"/>
              </a:lnSpc>
            </a:pPr>
            <a:r>
              <a:rPr lang="zh-CN" altLang="zh-CN" sz="3400" dirty="0">
                <a:latin typeface="Calibri" panose="020F0502020204030204" pitchFamily="34" charset="0"/>
                <a:ea typeface="宋体" panose="02010600030101010101" pitchFamily="2" charset="-122"/>
                <a:cs typeface="Times New Roman" panose="02020603050405020304" pitchFamily="18" charset="0"/>
              </a:rPr>
              <a:t>　　当我以</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读书</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为中心观点进行阐述的时候</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我想引</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用</a:t>
            </a:r>
            <a:endParaRPr lang="en-US" altLang="zh-CN" sz="3400" dirty="0" smtClean="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的名言</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。当我以</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母爱</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为中心观点进行阐述的时候</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我想引用</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的名句</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endParaRPr lang="zh-CN" altLang="en-US" sz="3400" dirty="0"/>
          </a:p>
        </p:txBody>
      </p:sp>
      <p:sp>
        <p:nvSpPr>
          <p:cNvPr id="6" name="矩形 5"/>
          <p:cNvSpPr/>
          <p:nvPr/>
        </p:nvSpPr>
        <p:spPr>
          <a:xfrm>
            <a:off x="829401" y="2436217"/>
            <a:ext cx="1492716"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高尔基</a:t>
            </a:r>
            <a:endParaRPr lang="zh-CN" altLang="en-US" b="1" dirty="0">
              <a:solidFill>
                <a:srgbClr val="E72582"/>
              </a:solidFill>
            </a:endParaRPr>
          </a:p>
        </p:txBody>
      </p:sp>
      <p:sp>
        <p:nvSpPr>
          <p:cNvPr id="8" name="矩形 7"/>
          <p:cNvSpPr/>
          <p:nvPr/>
        </p:nvSpPr>
        <p:spPr>
          <a:xfrm>
            <a:off x="4610935" y="2436217"/>
            <a:ext cx="4108817"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书是人类进步的阶梯</a:t>
            </a:r>
            <a:endParaRPr lang="zh-CN" altLang="en-US" b="1" dirty="0">
              <a:solidFill>
                <a:srgbClr val="E72582"/>
              </a:solidFill>
            </a:endParaRPr>
          </a:p>
        </p:txBody>
      </p:sp>
      <p:sp>
        <p:nvSpPr>
          <p:cNvPr id="9" name="矩形 8"/>
          <p:cNvSpPr/>
          <p:nvPr/>
        </p:nvSpPr>
        <p:spPr>
          <a:xfrm>
            <a:off x="9147612" y="3233986"/>
            <a:ext cx="1056700"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孟郊</a:t>
            </a:r>
            <a:endParaRPr lang="zh-CN" altLang="en-US" b="1" dirty="0">
              <a:solidFill>
                <a:srgbClr val="E72582"/>
              </a:solidFill>
            </a:endParaRPr>
          </a:p>
        </p:txBody>
      </p:sp>
      <p:sp>
        <p:nvSpPr>
          <p:cNvPr id="10" name="矩形 9"/>
          <p:cNvSpPr/>
          <p:nvPr/>
        </p:nvSpPr>
        <p:spPr>
          <a:xfrm>
            <a:off x="2231472" y="4011340"/>
            <a:ext cx="4645824"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谁言寸草心</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报得三春晖</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157447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0864155" cy="4016484"/>
          </a:xfrm>
          <a:prstGeom prst="rect">
            <a:avLst/>
          </a:prstGeom>
        </p:spPr>
        <p:txBody>
          <a:bodyPr wrap="square">
            <a:spAutoFit/>
          </a:bodyPr>
          <a:lstStyle/>
          <a:p>
            <a:pPr>
              <a:lnSpc>
                <a:spcPct val="150000"/>
              </a:lnSpc>
              <a:spcAft>
                <a:spcPts val="0"/>
              </a:spcAft>
            </a:pPr>
            <a:r>
              <a:rPr lang="zh-CN" altLang="zh-CN" sz="3400" dirty="0">
                <a:latin typeface="Calibri" panose="020F0502020204030204" pitchFamily="34" charset="0"/>
                <a:ea typeface="方正黑体_GBK" panose="03000509000000000000" pitchFamily="65" charset="-122"/>
                <a:cs typeface="Times New Roman" panose="02020603050405020304" pitchFamily="18" charset="0"/>
              </a:rPr>
              <a:t>四、根据语境填写和运用名言警句。</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1</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《淮南子》中意思为</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只要对人民有好处</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就不必效法古人的制度</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只要有助于事情的成功</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就不必沿袭旧有的规矩</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的名言为</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u="sng" dirty="0">
                <a:latin typeface="Calibri" panose="020F0502020204030204" pitchFamily="34" charset="0"/>
                <a:ea typeface="方正仿宋_GBK" panose="03000509000000000000" pitchFamily="65" charset="-122"/>
                <a:cs typeface="Times New Roman" panose="02020603050405020304" pitchFamily="18" charset="0"/>
              </a:rPr>
              <a:t> </a:t>
            </a:r>
            <a:r>
              <a:rPr lang="en-US" altLang="zh-CN" sz="3400" u="sng" dirty="0" smtClean="0">
                <a:latin typeface="Calibri" panose="020F0502020204030204" pitchFamily="34" charset="0"/>
                <a:ea typeface="方正仿宋_GBK" panose="03000509000000000000" pitchFamily="65"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en-US" altLang="zh-CN" sz="3400" u="sng" dirty="0">
                <a:latin typeface="Calibri" panose="020F0502020204030204" pitchFamily="34" charset="0"/>
                <a:ea typeface="方正仿宋_GBK" panose="03000509000000000000" pitchFamily="65" charset="-122"/>
                <a:cs typeface="Times New Roman" panose="02020603050405020304" pitchFamily="18" charset="0"/>
              </a:rPr>
              <a:t> </a:t>
            </a:r>
            <a:r>
              <a:rPr lang="en-US" altLang="zh-CN" sz="3400" u="sng" dirty="0" smtClean="0">
                <a:latin typeface="Calibri" panose="020F0502020204030204" pitchFamily="34" charset="0"/>
                <a:ea typeface="方正仿宋_GBK" panose="03000509000000000000" pitchFamily="65"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p>
          <a:p>
            <a:pPr>
              <a:lnSpc>
                <a:spcPct val="150000"/>
              </a:lnSpc>
              <a:spcAft>
                <a:spcPts val="0"/>
              </a:spcAft>
            </a:pP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 </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3182064" y="3328258"/>
            <a:ext cx="1928733"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苟利于民</a:t>
            </a:r>
            <a:endParaRPr lang="zh-CN" altLang="en-US" b="1" dirty="0">
              <a:solidFill>
                <a:srgbClr val="E72582"/>
              </a:solidFill>
            </a:endParaRPr>
          </a:p>
        </p:txBody>
      </p:sp>
      <p:sp>
        <p:nvSpPr>
          <p:cNvPr id="8" name="矩形 7"/>
          <p:cNvSpPr/>
          <p:nvPr/>
        </p:nvSpPr>
        <p:spPr>
          <a:xfrm>
            <a:off x="7339995" y="3328257"/>
            <a:ext cx="1928733"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不必法古</a:t>
            </a:r>
            <a:endParaRPr lang="zh-CN" altLang="en-US" b="1" dirty="0">
              <a:solidFill>
                <a:srgbClr val="E72582"/>
              </a:solidFill>
            </a:endParaRPr>
          </a:p>
        </p:txBody>
      </p:sp>
      <p:sp>
        <p:nvSpPr>
          <p:cNvPr id="9" name="矩形 8"/>
          <p:cNvSpPr/>
          <p:nvPr/>
        </p:nvSpPr>
        <p:spPr>
          <a:xfrm>
            <a:off x="1120350" y="4061504"/>
            <a:ext cx="1928733"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苟周于事</a:t>
            </a:r>
            <a:endParaRPr lang="zh-CN" altLang="en-US" b="1" dirty="0">
              <a:solidFill>
                <a:srgbClr val="E72582"/>
              </a:solidFill>
            </a:endParaRPr>
          </a:p>
        </p:txBody>
      </p:sp>
      <p:sp>
        <p:nvSpPr>
          <p:cNvPr id="10" name="矩形 9"/>
          <p:cNvSpPr/>
          <p:nvPr/>
        </p:nvSpPr>
        <p:spPr>
          <a:xfrm>
            <a:off x="5044320" y="4061503"/>
            <a:ext cx="1928733"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不必循旧</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290718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05459" y="861094"/>
            <a:ext cx="10864155" cy="4016484"/>
          </a:xfrm>
          <a:prstGeom prst="rect">
            <a:avLst/>
          </a:prstGeom>
        </p:spPr>
        <p:txBody>
          <a:bodyPr wrap="square">
            <a:spAutoFit/>
          </a:bodyPr>
          <a:lstStyle/>
          <a:p>
            <a:pPr>
              <a:lnSpc>
                <a:spcPct val="150000"/>
              </a:lnSpc>
            </a:pPr>
            <a:r>
              <a:rPr lang="en-US" altLang="zh-CN" sz="3400" dirty="0" smtClean="0">
                <a:latin typeface="NEU-HZ" panose="02010600010101010101" pitchFamily="2" charset="-122"/>
                <a:ea typeface="宋体" panose="02010600030101010101" pitchFamily="2" charset="-122"/>
                <a:cs typeface="Times New Roman" panose="02020603050405020304" pitchFamily="18" charset="0"/>
              </a:rPr>
              <a:t>2</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习爷爷强调的</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科技领域是最需要不断改革的领域</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可以用《周易》中的</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穷则变</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来解读。改革创新是推动人类社会向前发展的根本动力</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我们的改革正在进行</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不能停步</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要</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苟日新</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dirty="0" smtClean="0">
                <a:latin typeface="方正书宋_GBK" panose="03000509000000000000" pitchFamily="65" charset="-122"/>
                <a:ea typeface="宋体" panose="02010600030101010101" pitchFamily="2" charset="-122"/>
                <a:cs typeface="Times New Roman" panose="02020603050405020304" pitchFamily="18" charset="0"/>
              </a:rPr>
              <a:t>,</a:t>
            </a:r>
          </a:p>
          <a:p>
            <a:pPr>
              <a:lnSpc>
                <a:spcPct val="150000"/>
              </a:lnSpc>
            </a:pP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en-US" altLang="zh-CN" sz="3400" u="sng"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3400" u="sng" dirty="0">
                <a:latin typeface="Calibri" panose="020F0502020204030204" pitchFamily="34" charset="0"/>
                <a:ea typeface="宋体" panose="02010600030101010101" pitchFamily="2" charset="-122"/>
                <a:cs typeface="Times New Roman" panose="02020603050405020304" pitchFamily="18" charset="0"/>
              </a:rPr>
              <a:t>　</a:t>
            </a:r>
            <a:r>
              <a:rPr lang="zh-CN" altLang="zh-CN" sz="3400" dirty="0">
                <a:latin typeface="Calibri" panose="020F0502020204030204" pitchFamily="34" charset="0"/>
                <a:ea typeface="宋体" panose="02010600030101010101" pitchFamily="2" charset="-122"/>
                <a:cs typeface="Times New Roman" panose="02020603050405020304" pitchFamily="18" charset="0"/>
              </a:rPr>
              <a:t>。</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endParaRPr lang="zh-CN" altLang="en-US" sz="3400" dirty="0"/>
          </a:p>
        </p:txBody>
      </p:sp>
      <p:sp>
        <p:nvSpPr>
          <p:cNvPr id="6" name="矩形 5"/>
          <p:cNvSpPr/>
          <p:nvPr/>
        </p:nvSpPr>
        <p:spPr>
          <a:xfrm>
            <a:off x="6008687" y="1702174"/>
            <a:ext cx="1492716"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变则通</a:t>
            </a:r>
            <a:endParaRPr lang="zh-CN" altLang="en-US" b="1" dirty="0">
              <a:solidFill>
                <a:srgbClr val="E72582"/>
              </a:solidFill>
            </a:endParaRPr>
          </a:p>
        </p:txBody>
      </p:sp>
      <p:sp>
        <p:nvSpPr>
          <p:cNvPr id="8" name="矩形 7"/>
          <p:cNvSpPr/>
          <p:nvPr/>
        </p:nvSpPr>
        <p:spPr>
          <a:xfrm>
            <a:off x="8550042" y="1682159"/>
            <a:ext cx="1492716"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通则久</a:t>
            </a:r>
            <a:endParaRPr lang="zh-CN" altLang="en-US" b="1" dirty="0">
              <a:solidFill>
                <a:srgbClr val="E72582"/>
              </a:solidFill>
            </a:endParaRPr>
          </a:p>
        </p:txBody>
      </p:sp>
      <p:sp>
        <p:nvSpPr>
          <p:cNvPr id="9" name="矩形 8"/>
          <p:cNvSpPr/>
          <p:nvPr/>
        </p:nvSpPr>
        <p:spPr>
          <a:xfrm>
            <a:off x="8446525" y="3233986"/>
            <a:ext cx="1492716"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日日新</a:t>
            </a:r>
            <a:endParaRPr lang="zh-CN" altLang="en-US" b="1" dirty="0">
              <a:solidFill>
                <a:srgbClr val="E72582"/>
              </a:solidFill>
            </a:endParaRPr>
          </a:p>
        </p:txBody>
      </p:sp>
      <p:sp>
        <p:nvSpPr>
          <p:cNvPr id="10" name="矩形 9"/>
          <p:cNvSpPr/>
          <p:nvPr/>
        </p:nvSpPr>
        <p:spPr>
          <a:xfrm>
            <a:off x="1269347" y="4001119"/>
            <a:ext cx="1492716" cy="615553"/>
          </a:xfrm>
          <a:prstGeom prst="rect">
            <a:avLst/>
          </a:prstGeom>
        </p:spPr>
        <p:txBody>
          <a:bodyPr wrap="none">
            <a:spAutoFit/>
          </a:bodyPr>
          <a:lstStyle/>
          <a:p>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又日新</a:t>
            </a:r>
            <a:endParaRPr lang="zh-CN" altLang="en-US" b="1" dirty="0">
              <a:solidFill>
                <a:srgbClr val="E72582"/>
              </a:solidFill>
            </a:endParaRPr>
          </a:p>
        </p:txBody>
      </p:sp>
    </p:spTree>
    <p:custDataLst>
      <p:tags r:id="rId1"/>
    </p:custDataLst>
    <p:extLst>
      <p:ext uri="{BB962C8B-B14F-4D97-AF65-F5344CB8AC3E}">
        <p14:creationId xmlns:p14="http://schemas.microsoft.com/office/powerpoint/2010/main" val="2063340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p:cNvCxnSpPr/>
          <p:nvPr/>
        </p:nvCxnSpPr>
        <p:spPr>
          <a:xfrm>
            <a:off x="505460" y="841079"/>
            <a:ext cx="11006455" cy="0"/>
          </a:xfrm>
          <a:prstGeom prst="line">
            <a:avLst/>
          </a:prstGeom>
          <a:ln>
            <a:solidFill>
              <a:srgbClr val="E6E6E6"/>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05460" y="337874"/>
            <a:ext cx="902811" cy="523220"/>
          </a:xfrm>
          <a:prstGeom prst="rect">
            <a:avLst/>
          </a:prstGeom>
          <a:noFill/>
        </p:spPr>
        <p:txBody>
          <a:bodyPr wrap="none" rtlCol="0">
            <a:spAutoFit/>
          </a:bodyPr>
          <a:lstStyle/>
          <a:p>
            <a:r>
              <a:rPr lang="zh-CN" altLang="en-US" sz="2800">
                <a:latin typeface="方正隶变_GBK" panose="03000509000000000000" pitchFamily="65" charset="-122"/>
                <a:ea typeface="方正隶变_GBK" panose="03000509000000000000" pitchFamily="65" charset="-122"/>
              </a:rPr>
              <a:t>语文</a:t>
            </a:r>
            <a:endParaRPr lang="zh-CN" altLang="en-US" sz="2800" dirty="0">
              <a:latin typeface="方正隶变_GBK" panose="03000509000000000000" pitchFamily="65" charset="-122"/>
              <a:ea typeface="方正隶变_GBK" panose="03000509000000000000" pitchFamily="65" charset="-122"/>
            </a:endParaRPr>
          </a:p>
        </p:txBody>
      </p:sp>
      <p:sp>
        <p:nvSpPr>
          <p:cNvPr id="7" name="矩形: 圆角 6">
            <a:hlinkClick r:id="rId4" action="ppaction://hlinksldjump"/>
          </p:cNvPr>
          <p:cNvSpPr/>
          <p:nvPr/>
        </p:nvSpPr>
        <p:spPr>
          <a:xfrm>
            <a:off x="1408271" y="443202"/>
            <a:ext cx="823201" cy="292550"/>
          </a:xfrm>
          <a:prstGeom prst="roundRect">
            <a:avLst/>
          </a:prstGeom>
          <a:solidFill>
            <a:srgbClr val="56BF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a:t>同步练习</a:t>
            </a:r>
            <a:endParaRPr lang="zh-CN" altLang="en-US" sz="1200" dirty="0"/>
          </a:p>
        </p:txBody>
      </p:sp>
      <p:sp>
        <p:nvSpPr>
          <p:cNvPr id="3" name="矩形 2"/>
          <p:cNvSpPr/>
          <p:nvPr/>
        </p:nvSpPr>
        <p:spPr>
          <a:xfrm>
            <a:off x="577969" y="861093"/>
            <a:ext cx="10705381" cy="1007968"/>
          </a:xfrm>
          <a:prstGeom prst="rect">
            <a:avLst/>
          </a:prstGeom>
        </p:spPr>
        <p:txBody>
          <a:bodyPr wrap="square">
            <a:spAutoFit/>
          </a:bodyPr>
          <a:lstStyle/>
          <a:p>
            <a:pPr>
              <a:lnSpc>
                <a:spcPct val="200000"/>
              </a:lnSpc>
              <a:spcAft>
                <a:spcPts val="0"/>
              </a:spcAft>
            </a:pPr>
            <a:r>
              <a:rPr lang="en-US" altLang="zh-CN" sz="3400" dirty="0">
                <a:latin typeface="NEU-HZ" panose="02010600010101010101" pitchFamily="2" charset="-122"/>
                <a:ea typeface="宋体" panose="02010600030101010101" pitchFamily="2" charset="-122"/>
                <a:cs typeface="Times New Roman" panose="02020603050405020304" pitchFamily="18" charset="0"/>
              </a:rPr>
              <a:t>3</a:t>
            </a:r>
            <a:r>
              <a:rPr lang="en-US" altLang="zh-CN" sz="3400" dirty="0">
                <a:latin typeface="Calibri" panose="020F0502020204030204" pitchFamily="34" charset="0"/>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请引用</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青</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取之于蓝</a:t>
            </a:r>
            <a:r>
              <a:rPr lang="en-US" altLang="zh-CN" sz="3400" dirty="0">
                <a:latin typeface="方正书宋_GBK" panose="03000509000000000000" pitchFamily="65"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而青于蓝</a:t>
            </a:r>
            <a:r>
              <a:rPr lang="en-US" altLang="zh-CN" sz="3400" dirty="0">
                <a:latin typeface="NEU-BZ" panose="02010600010101010101" pitchFamily="2" charset="-122"/>
                <a:ea typeface="宋体" panose="02010600030101010101" pitchFamily="2" charset="-122"/>
                <a:cs typeface="Times New Roman" panose="02020603050405020304" pitchFamily="18" charset="0"/>
              </a:rPr>
              <a:t>”</a:t>
            </a:r>
            <a:r>
              <a:rPr lang="zh-CN" altLang="zh-CN" sz="3400" dirty="0">
                <a:latin typeface="Calibri" panose="020F0502020204030204" pitchFamily="34" charset="0"/>
                <a:ea typeface="宋体" panose="02010600030101010101" pitchFamily="2" charset="-122"/>
                <a:cs typeface="Times New Roman" panose="02020603050405020304" pitchFamily="18" charset="0"/>
              </a:rPr>
              <a:t>写一段话</a:t>
            </a:r>
            <a:r>
              <a:rPr lang="zh-CN" altLang="zh-CN" sz="3400" dirty="0" smtClean="0">
                <a:latin typeface="Calibri" panose="020F0502020204030204" pitchFamily="34" charset="0"/>
                <a:ea typeface="宋体" panose="02010600030101010101" pitchFamily="2" charset="-122"/>
                <a:cs typeface="Times New Roman" panose="02020603050405020304" pitchFamily="18" charset="0"/>
              </a:rPr>
              <a:t>。</a:t>
            </a:r>
            <a:endParaRPr lang="zh-CN" altLang="zh-CN" sz="34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940280" y="2044459"/>
            <a:ext cx="9929004" cy="2185214"/>
          </a:xfrm>
          <a:prstGeom prst="rect">
            <a:avLst/>
          </a:prstGeom>
        </p:spPr>
        <p:txBody>
          <a:bodyPr wrap="square">
            <a:spAutoFit/>
          </a:bodyPr>
          <a:lstStyle/>
          <a:p>
            <a:pPr lvl="0">
              <a:lnSpc>
                <a:spcPct val="200000"/>
              </a:lnSpc>
            </a:pP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示例</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这位年轻的画家在艺术上的造诣已经远远超过了她的老师</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真是</a:t>
            </a:r>
            <a:r>
              <a:rPr lang="en-US" altLang="zh-CN" sz="3400" b="1" dirty="0">
                <a:solidFill>
                  <a:srgbClr val="E72582"/>
                </a:solidFill>
                <a:latin typeface="NEU-BZ" panose="02010600010101010101" pitchFamily="2" charset="-122"/>
                <a:ea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青</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取之于蓝</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而青于蓝</a:t>
            </a:r>
            <a:r>
              <a:rPr lang="en-US" altLang="zh-CN" sz="3400" b="1" dirty="0">
                <a:solidFill>
                  <a:srgbClr val="E72582"/>
                </a:solidFill>
                <a:latin typeface="NEU-BZ" panose="02010600010101010101" pitchFamily="2" charset="-122"/>
                <a:ea typeface="方正仿宋_GBK" panose="03000509000000000000" pitchFamily="65" charset="-122"/>
                <a:cs typeface="Times New Roman" panose="02020603050405020304" pitchFamily="18" charset="0"/>
              </a:rPr>
              <a:t>”</a:t>
            </a:r>
            <a:r>
              <a:rPr lang="zh-CN" altLang="zh-CN" sz="3400" b="1" dirty="0">
                <a:solidFill>
                  <a:srgbClr val="E72582"/>
                </a:solidFill>
                <a:latin typeface="Calibri" panose="020F0502020204030204" pitchFamily="34" charset="0"/>
                <a:ea typeface="方正仿宋_GBK" panose="03000509000000000000" pitchFamily="65" charset="-122"/>
                <a:cs typeface="Times New Roman" panose="02020603050405020304" pitchFamily="18" charset="0"/>
              </a:rPr>
              <a:t>啊</a:t>
            </a:r>
            <a:r>
              <a:rPr lang="en-US" altLang="zh-CN" sz="3400" b="1" dirty="0">
                <a:solidFill>
                  <a:srgbClr val="E72582"/>
                </a:solidFill>
                <a:latin typeface="方正仿宋_GBK" panose="03000509000000000000" pitchFamily="65" charset="-122"/>
                <a:ea typeface="宋体" panose="02010600030101010101" pitchFamily="2" charset="-122"/>
                <a:cs typeface="Times New Roman" panose="02020603050405020304" pitchFamily="18" charset="0"/>
              </a:rPr>
              <a:t>!</a:t>
            </a:r>
            <a:r>
              <a:rPr lang="en-US" altLang="zh-CN" sz="3400" b="1" dirty="0">
                <a:solidFill>
                  <a:srgbClr val="E72582"/>
                </a:solidFill>
                <a:latin typeface="NEU-BZ" panose="02010600010101010101" pitchFamily="2" charset="-122"/>
                <a:ea typeface="宋体" panose="02010600030101010101" pitchFamily="2" charset="-122"/>
                <a:cs typeface="Times New Roman" panose="02020603050405020304" pitchFamily="18" charset="0"/>
              </a:rPr>
              <a:t> </a:t>
            </a:r>
            <a:endParaRPr lang="zh-CN" altLang="en-US" sz="3400" b="1" dirty="0">
              <a:solidFill>
                <a:srgbClr val="E72582"/>
              </a:solidFill>
            </a:endParaRPr>
          </a:p>
        </p:txBody>
      </p:sp>
    </p:spTree>
    <p:custDataLst>
      <p:tags r:id="rId1"/>
    </p:custDataLst>
    <p:extLst>
      <p:ext uri="{BB962C8B-B14F-4D97-AF65-F5344CB8AC3E}">
        <p14:creationId xmlns:p14="http://schemas.microsoft.com/office/powerpoint/2010/main" val="402558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2173</Words>
  <Application>Microsoft Office PowerPoint</Application>
  <PresentationFormat>宽屏</PresentationFormat>
  <Paragraphs>205</Paragraphs>
  <Slides>26</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26</vt:i4>
      </vt:variant>
    </vt:vector>
  </HeadingPairs>
  <TitlesOfParts>
    <vt:vector size="49" baseType="lpstr">
      <vt:lpstr>方正仿宋_GBK</vt:lpstr>
      <vt:lpstr>方正大标宋简体</vt:lpstr>
      <vt:lpstr>方正书宋_GBK</vt:lpstr>
      <vt:lpstr>楷体</vt:lpstr>
      <vt:lpstr>方正大标宋_GBK</vt:lpstr>
      <vt:lpstr>Arial</vt:lpstr>
      <vt:lpstr>NEU-HZ</vt:lpstr>
      <vt:lpstr>MS Gothic</vt:lpstr>
      <vt:lpstr>方正小标宋_GBK</vt:lpstr>
      <vt:lpstr>方正楷体_GBK</vt:lpstr>
      <vt:lpstr>方正隶变_GBK</vt:lpstr>
      <vt:lpstr>Wingdings</vt:lpstr>
      <vt:lpstr>Times New Roman</vt:lpstr>
      <vt:lpstr>方正黑体_GBK</vt:lpstr>
      <vt:lpstr>方正魏碑_GBK</vt:lpstr>
      <vt:lpstr>微软雅黑</vt:lpstr>
      <vt:lpstr>NEU-BZ</vt:lpstr>
      <vt:lpstr>汉仪雅酷黑 95W</vt:lpstr>
      <vt:lpstr>Calibri</vt:lpstr>
      <vt:lpstr>华文宋体</vt:lpstr>
      <vt:lpstr>NEU-XT</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Administrator</cp:lastModifiedBy>
  <cp:revision>273</cp:revision>
  <dcterms:created xsi:type="dcterms:W3CDTF">2019-06-19T02:08:00Z</dcterms:created>
  <dcterms:modified xsi:type="dcterms:W3CDTF">2026-03-17T02:10:34Z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0120116FAA4943239CF14053B68F4A85</vt:lpwstr>
  </property>
</Properties>
</file>