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39" r:id="rId5"/>
    <p:sldId id="520" r:id="rId6"/>
    <p:sldId id="540" r:id="rId7"/>
    <p:sldId id="528" r:id="rId8"/>
    <p:sldId id="535" r:id="rId9"/>
    <p:sldId id="536" r:id="rId10"/>
    <p:sldId id="541" r:id="rId11"/>
    <p:sldId id="537" r:id="rId12"/>
    <p:sldId id="538" r:id="rId13"/>
    <p:sldId id="544" r:id="rId14"/>
    <p:sldId id="542" r:id="rId15"/>
    <p:sldId id="545" r:id="rId16"/>
    <p:sldId id="543" r:id="rId17"/>
    <p:sldId id="523" r:id="rId18"/>
    <p:sldId id="524" r:id="rId19"/>
    <p:sldId id="549" r:id="rId20"/>
    <p:sldId id="550" r:id="rId21"/>
    <p:sldId id="551" r:id="rId22"/>
    <p:sldId id="552" r:id="rId23"/>
    <p:sldId id="553" r:id="rId24"/>
    <p:sldId id="546" r:id="rId25"/>
    <p:sldId id="547" r:id="rId26"/>
    <p:sldId id="548" r:id="rId27"/>
    <p:sldId id="498" r:id="rId28"/>
    <p:sldId id="556" r:id="rId29"/>
    <p:sldId id="557" r:id="rId30"/>
    <p:sldId id="533" r:id="rId31"/>
    <p:sldId id="427" r:id="rId32"/>
  </p:sldIdLst>
  <p:sldSz cx="12192000" cy="6858000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方正楷体_GBK" panose="03000509000000000000" pitchFamily="65" charset="-122"/>
      <p:regular r:id="rId37"/>
    </p:embeddedFont>
    <p:embeddedFont>
      <p:font typeface="NEU-XT" panose="02020503000000020003" pitchFamily="18" charset="-122"/>
      <p:regular r:id="rId38"/>
    </p:embeddedFont>
    <p:embeddedFont>
      <p:font typeface="方正小标宋_GBK" panose="03000509000000000000" pitchFamily="65" charset="-122"/>
      <p:regular r:id="rId39"/>
    </p:embeddedFont>
    <p:embeddedFont>
      <p:font typeface="方正黑体_GBK" panose="03000509000000000000" pitchFamily="65" charset="-122"/>
      <p:regular r:id="rId40"/>
    </p:embeddedFont>
    <p:embeddedFont>
      <p:font typeface="方正书宋_GBK" panose="03000509000000000000" pitchFamily="65" charset="-122"/>
      <p:regular r:id="rId41"/>
    </p:embeddedFont>
    <p:embeddedFont>
      <p:font typeface="NEU-HZ" panose="02010600010101010101" pitchFamily="2" charset="-122"/>
      <p:regular r:id="rId42"/>
      <p:italic r:id="rId43"/>
    </p:embeddedFont>
    <p:embeddedFont>
      <p:font typeface="方正大标宋简体" panose="02010600030101010101" charset="-122"/>
      <p:regular r:id="rId44"/>
    </p:embeddedFont>
    <p:embeddedFont>
      <p:font typeface="方正隶变_GBK" panose="03000509000000000000" pitchFamily="65" charset="-122"/>
      <p:regular r:id="rId45"/>
    </p:embeddedFont>
    <p:embeddedFont>
      <p:font typeface="NEU-BZ" panose="02010600010101010101" pitchFamily="2" charset="-122"/>
      <p:regular r:id="rId46"/>
      <p:bold r:id="rId47"/>
      <p:italic r:id="rId48"/>
      <p:boldItalic r:id="rId49"/>
    </p:embeddedFont>
    <p:embeddedFont>
      <p:font typeface="方正仿宋_GBK" panose="03000509000000000000" pitchFamily="65" charset="-122"/>
      <p:regular r:id="rId50"/>
    </p:embeddedFont>
    <p:embeddedFont>
      <p:font typeface="方正大标宋_GBK" panose="03000509000000000000" pitchFamily="65" charset="-122"/>
      <p:regular r:id="rId51"/>
    </p:embeddedFont>
    <p:embeddedFont>
      <p:font typeface="微软雅黑" panose="020B0503020204020204" pitchFamily="34" charset="-122"/>
      <p:regular r:id="rId52"/>
      <p:bold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16" autoAdjust="0"/>
    <p:restoredTop sz="94660" autoAdjust="0"/>
  </p:normalViewPr>
  <p:slideViewPr>
    <p:cSldViewPr snapToGrid="0">
      <p:cViewPr varScale="1">
        <p:scale>
          <a:sx n="89" d="100"/>
          <a:sy n="89" d="100"/>
        </p:scale>
        <p:origin x="269" y="77"/>
      </p:cViewPr>
      <p:guideLst>
        <p:guide orient="horz" pos="2193"/>
        <p:guide pos="386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9.fntdata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3.xml"/><Relationship Id="rId18" Type="http://schemas.openxmlformats.org/officeDocument/2006/relationships/slide" Target="slides/slide18.xml"/><Relationship Id="rId26" Type="http://schemas.openxmlformats.org/officeDocument/2006/relationships/slide" Target="slides/slide26.xml"/><Relationship Id="rId3" Type="http://schemas.openxmlformats.org/officeDocument/2006/relationships/slide" Target="slides/slide3.xml"/><Relationship Id="rId21" Type="http://schemas.openxmlformats.org/officeDocument/2006/relationships/slide" Target="slides/slide21.xml"/><Relationship Id="rId7" Type="http://schemas.openxmlformats.org/officeDocument/2006/relationships/slide" Target="slides/slide7.xml"/><Relationship Id="rId12" Type="http://schemas.openxmlformats.org/officeDocument/2006/relationships/slide" Target="slides/slide12.xml"/><Relationship Id="rId17" Type="http://schemas.openxmlformats.org/officeDocument/2006/relationships/slide" Target="slides/slide17.xml"/><Relationship Id="rId25" Type="http://schemas.openxmlformats.org/officeDocument/2006/relationships/slide" Target="slides/slide25.xml"/><Relationship Id="rId2" Type="http://schemas.openxmlformats.org/officeDocument/2006/relationships/slide" Target="slides/slide2.xml"/><Relationship Id="rId16" Type="http://schemas.openxmlformats.org/officeDocument/2006/relationships/slide" Target="slides/slide16.xml"/><Relationship Id="rId20" Type="http://schemas.openxmlformats.org/officeDocument/2006/relationships/slide" Target="slides/slide20.xml"/><Relationship Id="rId29" Type="http://schemas.openxmlformats.org/officeDocument/2006/relationships/slide" Target="slides/slide29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1.xml"/><Relationship Id="rId24" Type="http://schemas.openxmlformats.org/officeDocument/2006/relationships/slide" Target="slides/slide24.xml"/><Relationship Id="rId5" Type="http://schemas.openxmlformats.org/officeDocument/2006/relationships/slide" Target="slides/slide5.xml"/><Relationship Id="rId15" Type="http://schemas.openxmlformats.org/officeDocument/2006/relationships/slide" Target="slides/slide15.xml"/><Relationship Id="rId23" Type="http://schemas.openxmlformats.org/officeDocument/2006/relationships/slide" Target="slides/slide23.xml"/><Relationship Id="rId28" Type="http://schemas.openxmlformats.org/officeDocument/2006/relationships/slide" Target="slides/slide28.xml"/><Relationship Id="rId10" Type="http://schemas.openxmlformats.org/officeDocument/2006/relationships/slide" Target="slides/slide10.xml"/><Relationship Id="rId19" Type="http://schemas.openxmlformats.org/officeDocument/2006/relationships/slide" Target="slides/slide19.xml"/><Relationship Id="rId31" Type="http://schemas.openxmlformats.org/officeDocument/2006/relationships/slide" Target="slides/slide31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4.xml"/><Relationship Id="rId22" Type="http://schemas.openxmlformats.org/officeDocument/2006/relationships/slide" Target="slides/slide22.xml"/><Relationship Id="rId27" Type="http://schemas.openxmlformats.org/officeDocument/2006/relationships/slide" Target="slides/slide27.xml"/><Relationship Id="rId30" Type="http://schemas.openxmlformats.org/officeDocument/2006/relationships/slide" Target="slides/slide3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6.TIF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5" Type="http://schemas.openxmlformats.org/officeDocument/2006/relationships/image" Target="../media/image7.png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5" Type="http://schemas.openxmlformats.org/officeDocument/2006/relationships/image" Target="../media/image8.png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Relationship Id="rId5" Type="http://schemas.openxmlformats.org/officeDocument/2006/relationships/image" Target="../media/image9.TIF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期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末综合训练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14531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29920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下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9003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住方家大院的八儿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今天喜得快要发疯了。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仿照加点部分的写法写一写</a:t>
            </a:r>
            <a:r>
              <a:rPr lang="en-US" altLang="zh-CN" sz="3400" dirty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激动</a:t>
            </a:r>
            <a:r>
              <a:rPr lang="en-US" altLang="zh-CN" sz="3400" dirty="0" smtClean="0"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4253" y="2839915"/>
            <a:ext cx="1112226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听说自己考了满分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李明激动得心脏都要蹦出来了。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2074" y="1390084"/>
            <a:ext cx="3305596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 ·· ·· 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864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9727" y="861094"/>
            <a:ext cx="1081752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难忘小学生活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毕业联欢会招聘主持人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招考内容是自主设计一段开场白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注意说话的场合和对象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同时表达出惜别之情。请你来参加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378" y="3238356"/>
            <a:ext cx="1084340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亲爱的同学们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大家好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六年同窗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我们风雨同舟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结下了深厚的手足情谊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值得我们永远回忆与珍藏。不久后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我们将步入中学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开启新的人生旅程。今天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让我们欢聚一堂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赞颂我们的深厚友谊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诉说我们的难忘深情。下面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联欢会正式开始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53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41078"/>
            <a:ext cx="109253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四、日积月累。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补充诗句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千磨万击还坚劲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朱自清感叹时光易逝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太阳他有脚啊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 sz="32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也茫茫然跟着旋转。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文学家司马迁诠释生命的价值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人固有一死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或重于泰山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于谦赋予石灰以人的品格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06394" y="160973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任尔东西南北风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8856" y="237839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轻轻悄悄地挪移了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9556" y="3826726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或轻于鸿毛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10123" y="456064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要留清白在人间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77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41078"/>
            <a:ext cx="109253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我种了两盆花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一盆玫瑰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一盆牡丹。我天天给玫瑰浇水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施肥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却很少理睬牡丹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不料牡丹比玫瑰早绽开了花朵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lang="zh-CN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啊。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487746" y="2328441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有意栽花花不发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30350" y="232844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无心插柳柳成荫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64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21065"/>
            <a:ext cx="1074851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五、综合实践。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4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日是世界读书日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班里打算在这一天开展读书活动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请你积极参与。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做宣传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请你给本次读书活动拟一条宣传标语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211144"/>
            <a:ext cx="911878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书香润泽心灵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阅读丰富人生。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86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21065"/>
            <a:ext cx="1074851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做策划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如果请你来策划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你会采用哪些方式来开展活动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至少写两个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谈收获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阅读给你带来的收获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727493" y="2518757"/>
            <a:ext cx="856315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旧书交换活动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名著阅读交流会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8139" y="3922198"/>
            <a:ext cx="1092928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zh-CN" altLang="zh-CN" sz="34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阅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读增长了我的见识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激发了我的想象力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丰富了我的课余生活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给我带来了快乐。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94017" y="3477620"/>
            <a:ext cx="849663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662180" y="4685318"/>
            <a:ext cx="46815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82482" y="5513453"/>
            <a:ext cx="103836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8715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1272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六、学校开展了辩论会活动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请你积极参加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完成练习。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这次辩论会的辩题是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纸质阅读和电子阅读哪个更好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参赛的同学个个能说会道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有备而来。正方一辩说起纸质阅读的好处来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反方一辩也是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不甘落后。正方二辩气势如虹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伶牙俐齿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反方二辩镇定自若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自由辩论时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双方辩手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实力不相上下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台下不时响起阵阵掌声。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在横线上填入和加点词语意思相近的词语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不能重复。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8401" y="31366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滔滔不绝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85518" y="31366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口若悬河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83329" y="386191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妙语连珠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4740" y="458248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唇枪舌剑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564349" y="2755105"/>
            <a:ext cx="1889151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900" b="1" dirty="0" smtClean="0">
                <a:latin typeface="方正书宋_GBK" panose="03000509000000000000" pitchFamily="65" charset="-122"/>
                <a:ea typeface="方正书宋_GBK" panose="03000509000000000000" pitchFamily="65" charset="-122"/>
              </a:rPr>
              <a:t>· ···</a:t>
            </a:r>
            <a:endParaRPr lang="zh-CN" altLang="en-US" sz="2900" dirty="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3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听到反方辩手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电子阅读代表时代潮流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是每个人不可替代的阅读方式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的发言后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正方辩手进行反驳。以下不能起到有效反驳作用的一项是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  <p:pic>
        <p:nvPicPr>
          <p:cNvPr id="8" name="image11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2965261"/>
            <a:ext cx="11174636" cy="23313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22105" y="214144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7"/>
            <a:ext cx="109339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七、阅读短文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回答问题。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学习</a:t>
            </a:r>
            <a:r>
              <a:rPr lang="en-US" altLang="zh-CN" sz="3200" dirty="0">
                <a:latin typeface="方正小标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小标宋_GBK" panose="03000509000000000000" pitchFamily="65" charset="-122"/>
                <a:cs typeface="Times New Roman" panose="02020603050405020304" pitchFamily="18" charset="0"/>
              </a:rPr>
              <a:t>贵在实践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①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冷空气袭来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气温陡降至个位数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广东终于入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冬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。到朋友家拜年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闲聊提及养的乌龟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友人沮丧地说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很奇怪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这家伙不吃不喝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喂猪肉不吃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换了牛肉也不吃。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我也好奇起来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不吃不喝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它要绝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食</a:t>
            </a:r>
            <a:r>
              <a:rPr lang="en-US" altLang="zh-CN" sz="3200" dirty="0" smtClean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endParaRPr lang="zh-CN" alt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7"/>
            <a:ext cx="1093394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②</a:t>
            </a:r>
            <a:r>
              <a:rPr lang="en-US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岁的女儿听到了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盯着乌龟一会儿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说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老爸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你们搞错了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人家在冬眠呢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对呀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乌龟是冬眠动物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天这么冷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当然要冬眠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怎么把这档子事给忘了呢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③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我不禁深思起来。乌龟是冬眠动物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我和朋友是知道的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因为生物课上都学过。书本上的知识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到了生活中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怎么就忘得一干二净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不能在生活中运用知识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算是真正掌握了吗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我想不能算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只是在书本上学习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却不能在生活中实践、运用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这不算真正地掌握知识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056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101593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一、读拼音</a:t>
            </a:r>
            <a:r>
              <a:rPr lang="en-US" altLang="zh-CN" sz="3200" dirty="0">
                <a:latin typeface="方正黑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写词语。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人的一生总有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朋友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相伴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shū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jí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朋友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zhuān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xīn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zhì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zhì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地阅读会让你获得知识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走向未知的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lǐnɡ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yù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大自然是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朋友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仔细观察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你就能从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sī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kōnɡ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ɡuàn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的现象中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jiàn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wēi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zhī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有所发现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困难也是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朋友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只要你勇敢面对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就能经受住锻炼和考验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活出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jié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rán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bù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tónɡ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2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的人生。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79298" y="178226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书籍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68861" y="24465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专心致志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76974" y="321425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领域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82377" y="398200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司空见惯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15110" y="468936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见微知著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45086" y="542261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截然不同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7"/>
            <a:ext cx="10933945" cy="5173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④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这种事不是孤例。两年前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我家窗台上搞了个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袖珍菜园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种了生菜、上海青、葱、蒜、黄瓜。青菜种植很成功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我也品尝到了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自己动手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丰衣足食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的快乐。黄瓜长势不错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可惜只开花不结果。我和妻子百思不得其解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只好问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度娘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。一查才知道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是因为窗台上的黄瓜没有引来蜜蜂、蝴蝶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无法进行自然授粉。后来经过人工授粉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我们果然吃上了自己种植的黄瓜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02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7"/>
            <a:ext cx="10933945" cy="444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花朵只有经过授粉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才能结出果实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这个常识我们在书本上学过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却没有在生活中实践过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就缺乏了辨识能力。总以为书本上的知识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学过就一定掌握</a:t>
            </a:r>
            <a:r>
              <a:rPr lang="en-US" altLang="zh-CN" sz="32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这种</a:t>
            </a:r>
            <a:r>
              <a:rPr lang="en-US" altLang="zh-CN" sz="32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有识之士</a:t>
            </a:r>
            <a:r>
              <a:rPr lang="en-US" altLang="zh-CN" sz="32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一直存在。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其实不然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乌龟冬眠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花要授粉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这些都是常识。可是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如果它们没能进入我们的生活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我们不会运用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岂不悲哉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想必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是我们的学习出了问题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01873" y="13589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687804" y="209063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84152" y="27542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75330" y="277245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768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7"/>
            <a:ext cx="10933945" cy="4446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《论语》开篇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子曰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学而时习之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不亦说乎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。学而习之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古人不仅注重书面学习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更注重实际操作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如此才能真正掌握。古人的这种学习理论其实是有科学依据的。心理学有一条著名的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艾宾浩斯遗忘曲线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德国心理学家艾宾浩斯研究发现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遗忘在学习之后立即开始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而且遗忘的进程并不是均匀的。最初遗忘速度很快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之后逐渐缓慢</a:t>
            </a:r>
            <a:r>
              <a:rPr lang="zh-CN" altLang="zh-CN" sz="3200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158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946407"/>
            <a:ext cx="1093394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因此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学习新知识后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要间隔重复记忆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只有经过多次的学习强化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在生活中不断实践、运用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扛过快速遗忘期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才算真正掌握了知识。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 smtClean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⑧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学习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贵在实践。从今天开始</a:t>
            </a:r>
            <a:r>
              <a:rPr lang="en-US" altLang="zh-CN" sz="32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我们要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学而时习之</a:t>
            </a:r>
            <a:r>
              <a:rPr lang="en-US" altLang="zh-CN" sz="3200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398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41079"/>
            <a:ext cx="6606202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完成思维导图。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60" y="1792396"/>
            <a:ext cx="11339543" cy="232430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03594" y="2471353"/>
            <a:ext cx="16273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学习，贵</a:t>
            </a:r>
            <a:endParaRPr lang="en-US" altLang="zh-CN" sz="28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在实践。</a:t>
            </a:r>
          </a:p>
        </p:txBody>
      </p:sp>
      <p:sp>
        <p:nvSpPr>
          <p:cNvPr id="9" name="矩形 8"/>
          <p:cNvSpPr/>
          <p:nvPr/>
        </p:nvSpPr>
        <p:spPr>
          <a:xfrm>
            <a:off x="3997268" y="2209743"/>
            <a:ext cx="73981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友人的乌龟不吃不喝，女儿指出乌龟在冬眠。</a:t>
            </a:r>
          </a:p>
        </p:txBody>
      </p:sp>
      <p:sp>
        <p:nvSpPr>
          <p:cNvPr id="10" name="矩形 9"/>
          <p:cNvSpPr/>
          <p:nvPr/>
        </p:nvSpPr>
        <p:spPr>
          <a:xfrm>
            <a:off x="3144317" y="3008788"/>
            <a:ext cx="83675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      “我”家种的黄瓜只开花不结果，后来经过人工授粉终于结果。</a:t>
            </a:r>
            <a:endParaRPr lang="zh-CN" altLang="en-US" sz="3000" b="1" dirty="0">
              <a:solidFill>
                <a:srgbClr val="E72582"/>
              </a:solidFill>
              <a:latin typeface="Calibri" panose="020F0502020204030204" pitchFamily="34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595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841078"/>
            <a:ext cx="10843404" cy="5164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请根据短文内容理解引号的不同用法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将正确的选项填写在括号里。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表示突出强调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表示特定称谓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表示讽刺或否定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心理学有一条著名的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艾宾浩斯遗忘曲线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两年前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我家窗台上搞了个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袖珍菜园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总以为书本上的知识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学过就一定掌握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这种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有识之士</a:t>
            </a:r>
            <a:r>
              <a:rPr lang="en-US" altLang="zh-CN" sz="32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一直存在。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4210" y="346441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48755" y="415453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08672" y="541976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227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786517" cy="1936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根据右图字典中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识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的义项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为画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句子中的加点字选择恰当的解释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将序号填写在括号里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常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识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辨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识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识之士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896897" y="21898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2028" y="21747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80949" y="22558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8687" y="3507465"/>
            <a:ext cx="5673245" cy="229856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7733" y="2991965"/>
            <a:ext cx="59070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altLang="zh-CN" sz="28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花朵只有经过授粉</a:t>
            </a:r>
            <a:r>
              <a:rPr lang="en-US" altLang="zh-CN" sz="28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才能结出果实</a:t>
            </a:r>
            <a:r>
              <a:rPr lang="en-US" altLang="zh-CN" sz="28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这个常识我们在书本上学过</a:t>
            </a:r>
            <a:r>
              <a:rPr lang="en-US" altLang="zh-CN" sz="28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却没有在生活中实践过</a:t>
            </a:r>
            <a:r>
              <a:rPr lang="en-US" altLang="zh-CN" sz="28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就缺乏了辨识能力。总以为书本上的知识</a:t>
            </a:r>
            <a:r>
              <a:rPr lang="en-US" altLang="zh-CN" sz="28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学过就一定掌握</a:t>
            </a:r>
            <a:r>
              <a:rPr lang="en-US" altLang="zh-CN" sz="2800" u="sng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这种</a:t>
            </a:r>
            <a:r>
              <a:rPr lang="en-US" altLang="zh-CN" sz="28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有识之士</a:t>
            </a:r>
            <a:r>
              <a:rPr lang="en-US" altLang="zh-CN" sz="2800" u="sng" dirty="0">
                <a:latin typeface="NEU-BZ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u="sng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一直存在</a:t>
            </a:r>
            <a:r>
              <a:rPr lang="zh-CN" altLang="zh-CN" sz="2800" u="sng" dirty="0" smtClean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31472" y="406239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00179" y="470012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77398" y="531082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49770" y="591930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17402" y="234563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51027" y="237585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64272" y="236723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165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短文第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段引用了《论语》中的一句话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联系短文谈谈这样表达的好处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555" y="2520800"/>
            <a:ext cx="1058026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为观点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贵在实践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提供强有力的论据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增强观点的表现力、感染力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让读者相信学习不能只停留在书本上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更要在实践中运用。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联系全文分析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短文的结尾有什么特点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2257" y="1811547"/>
            <a:ext cx="100929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再次强调本文的观点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具有号召力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号召读者在生活中运用知识。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675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同桌认为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只要学习了书本中的内容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就等于真正掌握了知识。请你结合短文内容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先陈述观点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再通过讲道理、摆事实来说服同桌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3280" y="3198327"/>
            <a:ext cx="10890812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学习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贵在实践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在书本上学习了知识不算是真正地掌握了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只有在生活中加以实践、运用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才能算真正掌握了知识。例如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上文作者本来已在书本上学过花儿要经过授粉才能结果的知识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但没经过实践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一开始自家黄瓜只开花不结果都不知道原因。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730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8" y="861094"/>
            <a:ext cx="1124021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二、根据要求选择。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下面加点的字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读音有误的一项是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赤裸裸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luǒ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靴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xuē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送葬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zànɡ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玻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璃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bō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避免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bì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lǚ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坚劲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jìn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惆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怅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chóu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NEU-XT" panose="02020503000000020003" pitchFamily="18" charset="-122"/>
                <a:ea typeface="宋体" panose="02010600030101010101" pitchFamily="2" charset="-122"/>
                <a:cs typeface="Times New Roman" panose="02020603050405020304" pitchFamily="18" charset="0"/>
              </a:rPr>
              <a:t>zhànɡ</a:t>
            </a:r>
            <a:r>
              <a:rPr lang="en-US" altLang="zh-CN" sz="3400" dirty="0" smtClean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80760" y="2808547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57677" y="278266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65245" y="280423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29003" y="3580520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57676" y="358698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88966" y="360925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99347" y="435249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65244" y="435249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29003" y="5141719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92180" y="515681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6218" y="5185833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60044" y="18531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75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144998" y="1420758"/>
            <a:ext cx="843004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观察左边海报上的符号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你会想到什么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解开一个问题的过程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面对一个看似不能完成的任务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从胆怯到自信的过程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?……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根据这组符号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结合生活经历写一篇文章。题目自拟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把印象深刻的内容写具体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字数不少于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450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另纸写</a:t>
            </a:r>
            <a:r>
              <a:rPr lang="en-US" altLang="zh-CN" sz="3400" dirty="0">
                <a:latin typeface="方正楷体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2091657"/>
            <a:ext cx="2500295" cy="16379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2464" y="821065"/>
            <a:ext cx="246253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八、习作。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47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部编版   六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年级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8" y="861094"/>
            <a:ext cx="1124021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下面词语书写全都正确的一项是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水饺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绞刑　　春霄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云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宵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骆驼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脉络 　　漩涡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心窝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垂涎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寿诞　　眈误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虎视耽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耽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学藉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狼籍　　经纬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违法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59923" y="10666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2558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3"/>
            <a:ext cx="107398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下面诗句中加点字的解释有误的一项是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终日不成章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文章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粉骨碎身浑不怕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全然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任尔东西南北风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你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休将白发唱黄鸡 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不要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98730" y="12234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813216" y="24941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557746" y="2494172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85888" y="3526374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66967" y="3589235"/>
            <a:ext cx="7024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6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3"/>
            <a:ext cx="1110219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下列诗句适合送给不珍惜时间的同学的一项是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粉骨碎身浑不怕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要留清白在人间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少壮不努力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老大徒伤悲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遥知兄弟登高处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遍插茱萸少一人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欲穷千里目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更上一层楼。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63176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299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1239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填入下列横线处的语句最恰当的一组是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南方到处有榕树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仿佛诉说着那古老的故事。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在夕暮之中默默低语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如同一个饱经沧桑的老人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>
                <a:latin typeface="Calibri" panose="020F0502020204030204" pitchFamily="34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榕树垂着长须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①②③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③②①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②①③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400" dirty="0"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③①②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72731" y="10866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18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855529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赵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孟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楷书点画圆润多姿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结构严谨端庄。下面的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是他的作品。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54375" y="1156604"/>
            <a:ext cx="411601" cy="4116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8393" y="184861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1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28998" y="2873952"/>
            <a:ext cx="10544267" cy="20431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558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08900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三、按要求写句子。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NEU-H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我终于能养小狗了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路旁的花儿对我微笑</a:t>
            </a:r>
            <a:r>
              <a:rPr lang="en-US" altLang="zh-CN" sz="3400" dirty="0">
                <a:latin typeface="方正书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鸟儿也在欢唱。</a:t>
            </a:r>
            <a:r>
              <a:rPr lang="en-US" altLang="zh-CN" sz="3400" dirty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仿照表达感情的方法写一句话</a:t>
            </a:r>
            <a:r>
              <a:rPr lang="en-US" altLang="zh-CN" sz="3400" dirty="0" smtClean="0"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234" y="3390181"/>
            <a:ext cx="1073126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示例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我的作文得了一等奖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我突然觉得阳光更灿烂了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风儿更温柔了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Calibri" panose="020F0502020204030204" pitchFamily="34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校园里的花草摇得更欢了。</a:t>
            </a:r>
            <a:r>
              <a:rPr lang="en-US" altLang="zh-CN" sz="3400" b="1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5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2136</Words>
  <Application>Microsoft Office PowerPoint</Application>
  <PresentationFormat>宽屏</PresentationFormat>
  <Paragraphs>209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1" baseType="lpstr">
      <vt:lpstr>Calibri</vt:lpstr>
      <vt:lpstr>方正楷体_GBK</vt:lpstr>
      <vt:lpstr>NEU-XT</vt:lpstr>
      <vt:lpstr>方正小标宋_GBK</vt:lpstr>
      <vt:lpstr>方正黑体_GBK</vt:lpstr>
      <vt:lpstr>方正书宋_GBK</vt:lpstr>
      <vt:lpstr>宋体</vt:lpstr>
      <vt:lpstr>NEU-HZ</vt:lpstr>
      <vt:lpstr>汉仪雅酷黑 95W</vt:lpstr>
      <vt:lpstr>方正大标宋简体</vt:lpstr>
      <vt:lpstr>方正隶变_GBK</vt:lpstr>
      <vt:lpstr>NEU-BZ</vt:lpstr>
      <vt:lpstr>Arial</vt:lpstr>
      <vt:lpstr>方正仿宋_GBK</vt:lpstr>
      <vt:lpstr>方正大标宋_GBK</vt:lpstr>
      <vt:lpstr>Wingdings</vt:lpstr>
      <vt:lpstr>Times New Roman</vt:lpstr>
      <vt:lpstr>微软雅黑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276</cp:revision>
  <dcterms:created xsi:type="dcterms:W3CDTF">2019-06-19T02:08:00Z</dcterms:created>
  <dcterms:modified xsi:type="dcterms:W3CDTF">2026-03-17T23:36:41Z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