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7" r:id="rId4"/>
    <p:sldId id="542" r:id="rId5"/>
    <p:sldId id="543" r:id="rId6"/>
    <p:sldId id="539" r:id="rId7"/>
    <p:sldId id="540" r:id="rId8"/>
    <p:sldId id="541" r:id="rId9"/>
    <p:sldId id="520" r:id="rId10"/>
    <p:sldId id="528" r:id="rId11"/>
    <p:sldId id="535" r:id="rId12"/>
    <p:sldId id="536" r:id="rId13"/>
    <p:sldId id="537" r:id="rId14"/>
    <p:sldId id="538" r:id="rId15"/>
    <p:sldId id="498" r:id="rId16"/>
    <p:sldId id="523" r:id="rId17"/>
    <p:sldId id="524" r:id="rId18"/>
    <p:sldId id="533" r:id="rId19"/>
    <p:sldId id="544" r:id="rId20"/>
    <p:sldId id="427" r:id="rId21"/>
  </p:sldIdLst>
  <p:sldSz cx="12192000" cy="6858000"/>
  <p:notesSz cx="6858000" cy="9144000"/>
  <p:embeddedFontLst>
    <p:embeddedFont>
      <p:font typeface="NEU-HZ" panose="02010600010101010101" pitchFamily="2" charset="-122"/>
      <p:regular r:id="rId22"/>
      <p:italic r:id="rId23"/>
    </p:embeddedFont>
    <p:embeddedFont>
      <p:font typeface="仿宋" panose="02010609060101010101" pitchFamily="49" charset="-122"/>
      <p:regular r:id="rId24"/>
    </p:embeddedFont>
    <p:embeddedFont>
      <p:font typeface="方正仿宋_GBK" panose="03000509000000000000" pitchFamily="65" charset="-122"/>
      <p:regular r:id="rId25"/>
    </p:embeddedFont>
    <p:embeddedFont>
      <p:font typeface="NEU-BZ" panose="02010600010101010101" pitchFamily="2" charset="-122"/>
      <p:regular r:id="rId26"/>
      <p:bold r:id="rId27"/>
      <p:italic r:id="rId28"/>
      <p:boldItalic r:id="rId29"/>
    </p:embeddedFont>
    <p:embeddedFont>
      <p:font typeface="方正大标宋_GBK" panose="03000509000000000000" pitchFamily="65" charset="-122"/>
      <p:regular r:id="rId30"/>
    </p:embeddedFont>
    <p:embeddedFont>
      <p:font typeface="微软雅黑" panose="020B0503020204020204" pitchFamily="34" charset="-122"/>
      <p:regular r:id="rId31"/>
      <p:bold r:id="rId32"/>
    </p:embeddedFont>
    <p:embeddedFont>
      <p:font typeface="方正魏碑_GBK" panose="03000509000000000000" pitchFamily="65" charset="-122"/>
      <p:regular r:id="rId33"/>
    </p:embeddedFont>
    <p:embeddedFont>
      <p:font typeface="方正小标宋_GBK" panose="03000509000000000000" pitchFamily="65" charset="-122"/>
      <p:regular r:id="rId34"/>
    </p:embeddedFont>
    <p:embeddedFont>
      <p:font typeface="方正书宋_GBK" panose="03000509000000000000" pitchFamily="65" charset="-122"/>
      <p:regular r:id="rId35"/>
    </p:embeddedFont>
    <p:embeddedFont>
      <p:font typeface="NEU-XT" panose="02020503000000020003" pitchFamily="18" charset="-122"/>
      <p:regular r:id="rId36"/>
    </p:embeddedFont>
    <p:embeddedFont>
      <p:font typeface="Calibri" panose="020F0502020204030204" pitchFamily="34" charset="0"/>
      <p:regular r:id="rId37"/>
      <p:bold r:id="rId38"/>
      <p:italic r:id="rId39"/>
      <p:boldItalic r:id="rId40"/>
    </p:embeddedFont>
    <p:embeddedFont>
      <p:font typeface="方正黑体_GBK" panose="03000509000000000000" pitchFamily="65" charset="-122"/>
      <p:regular r:id="rId41"/>
    </p:embeddedFont>
    <p:embeddedFont>
      <p:font typeface="方正隶变_GBK" panose="03000509000000000000" pitchFamily="65" charset="-122"/>
      <p:regular r:id="rId42"/>
    </p:embeddedFont>
    <p:embeddedFont>
      <p:font typeface="方正楷体_GBK" panose="03000509000000000000" pitchFamily="65" charset="-122"/>
      <p:regular r:id="rId43"/>
    </p:embeddedFont>
    <p:embeddedFont>
      <p:font typeface="方正大标宋简体" panose="02010600030101010101" charset="-122"/>
      <p:regular r:id="rId44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216" autoAdjust="0"/>
    <p:restoredTop sz="94660" autoAdjust="0"/>
  </p:normalViewPr>
  <p:slideViewPr>
    <p:cSldViewPr snapToGrid="0">
      <p:cViewPr varScale="1">
        <p:scale>
          <a:sx n="89" d="100"/>
          <a:sy n="89" d="100"/>
        </p:scale>
        <p:origin x="269" y="77"/>
      </p:cViewPr>
      <p:guideLst>
        <p:guide orient="horz" pos="2193"/>
        <p:guide pos="3868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  <p:sld r:id="rId3" collapse="1"/>
      <p:sld r:id="rId4" collapse="1"/>
      <p:sld r:id="rId5" collapse="1"/>
      <p:sld r:id="rId6" collapse="1"/>
      <p:sld r:id="rId7" collapse="1"/>
      <p:sld r:id="rId8" collapse="1"/>
      <p:sld r:id="rId9" collapse="1"/>
      <p:sld r:id="rId10" collapse="1"/>
      <p:sld r:id="rId11" collapse="1"/>
      <p:sld r:id="rId12" collapse="1"/>
      <p:sld r:id="rId13" collapse="1"/>
      <p:sld r:id="rId14" collapse="1"/>
      <p:sld r:id="rId15" collapse="1"/>
      <p:sld r:id="rId16" collapse="1"/>
      <p:sld r:id="rId17" collapse="1"/>
      <p:sld r:id="rId18" collapse="1"/>
      <p:sld r:id="rId19" collapse="1"/>
      <p:sld r:id="rId20" collapse="1"/>
    </p:sldLst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5.fntdata"/><Relationship Id="rId39" Type="http://schemas.openxmlformats.org/officeDocument/2006/relationships/font" Target="fonts/font18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13.fntdata"/><Relationship Id="rId42" Type="http://schemas.openxmlformats.org/officeDocument/2006/relationships/font" Target="fonts/font21.fntdata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4.fntdata"/><Relationship Id="rId33" Type="http://schemas.openxmlformats.org/officeDocument/2006/relationships/font" Target="fonts/font12.fntdata"/><Relationship Id="rId38" Type="http://schemas.openxmlformats.org/officeDocument/2006/relationships/font" Target="fonts/font17.fntdata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8.fntdata"/><Relationship Id="rId41" Type="http://schemas.openxmlformats.org/officeDocument/2006/relationships/font" Target="fonts/font2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3.fntdata"/><Relationship Id="rId32" Type="http://schemas.openxmlformats.org/officeDocument/2006/relationships/font" Target="fonts/font11.fntdata"/><Relationship Id="rId37" Type="http://schemas.openxmlformats.org/officeDocument/2006/relationships/font" Target="fonts/font16.fntdata"/><Relationship Id="rId40" Type="http://schemas.openxmlformats.org/officeDocument/2006/relationships/font" Target="fonts/font19.fntdata"/><Relationship Id="rId45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2.fntdata"/><Relationship Id="rId28" Type="http://schemas.openxmlformats.org/officeDocument/2006/relationships/font" Target="fonts/font7.fntdata"/><Relationship Id="rId36" Type="http://schemas.openxmlformats.org/officeDocument/2006/relationships/font" Target="fonts/font15.fntdata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0.fntdata"/><Relationship Id="rId44" Type="http://schemas.openxmlformats.org/officeDocument/2006/relationships/font" Target="fonts/font2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1.fntdata"/><Relationship Id="rId27" Type="http://schemas.openxmlformats.org/officeDocument/2006/relationships/font" Target="fonts/font6.fntdata"/><Relationship Id="rId30" Type="http://schemas.openxmlformats.org/officeDocument/2006/relationships/font" Target="fonts/font9.fntdata"/><Relationship Id="rId35" Type="http://schemas.openxmlformats.org/officeDocument/2006/relationships/font" Target="fonts/font14.fntdata"/><Relationship Id="rId43" Type="http://schemas.openxmlformats.org/officeDocument/2006/relationships/font" Target="fonts/font22.fntdata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_rels/viewProps.xml.rels><?xml version="1.0" encoding="UTF-8" standalone="yes"?>
<Relationships xmlns="http://schemas.openxmlformats.org/package/2006/relationships"><Relationship Id="rId8" Type="http://schemas.openxmlformats.org/officeDocument/2006/relationships/slide" Target="slides/slide8.xml"/><Relationship Id="rId13" Type="http://schemas.openxmlformats.org/officeDocument/2006/relationships/slide" Target="slides/slide13.xml"/><Relationship Id="rId18" Type="http://schemas.openxmlformats.org/officeDocument/2006/relationships/slide" Target="slides/slide18.xml"/><Relationship Id="rId3" Type="http://schemas.openxmlformats.org/officeDocument/2006/relationships/slide" Target="slides/slide3.xml"/><Relationship Id="rId7" Type="http://schemas.openxmlformats.org/officeDocument/2006/relationships/slide" Target="slides/slide7.xml"/><Relationship Id="rId12" Type="http://schemas.openxmlformats.org/officeDocument/2006/relationships/slide" Target="slides/slide12.xml"/><Relationship Id="rId17" Type="http://schemas.openxmlformats.org/officeDocument/2006/relationships/slide" Target="slides/slide17.xml"/><Relationship Id="rId2" Type="http://schemas.openxmlformats.org/officeDocument/2006/relationships/slide" Target="slides/slide2.xml"/><Relationship Id="rId16" Type="http://schemas.openxmlformats.org/officeDocument/2006/relationships/slide" Target="slides/slide16.xml"/><Relationship Id="rId20" Type="http://schemas.openxmlformats.org/officeDocument/2006/relationships/slide" Target="slides/slide20.xml"/><Relationship Id="rId1" Type="http://schemas.openxmlformats.org/officeDocument/2006/relationships/slide" Target="slides/slide1.xml"/><Relationship Id="rId6" Type="http://schemas.openxmlformats.org/officeDocument/2006/relationships/slide" Target="slides/slide6.xml"/><Relationship Id="rId11" Type="http://schemas.openxmlformats.org/officeDocument/2006/relationships/slide" Target="slides/slide11.xml"/><Relationship Id="rId5" Type="http://schemas.openxmlformats.org/officeDocument/2006/relationships/slide" Target="slides/slide5.xml"/><Relationship Id="rId15" Type="http://schemas.openxmlformats.org/officeDocument/2006/relationships/slide" Target="slides/slide15.xml"/><Relationship Id="rId10" Type="http://schemas.openxmlformats.org/officeDocument/2006/relationships/slide" Target="slides/slide10.xml"/><Relationship Id="rId19" Type="http://schemas.openxmlformats.org/officeDocument/2006/relationships/slide" Target="slides/slide19.xml"/><Relationship Id="rId4" Type="http://schemas.openxmlformats.org/officeDocument/2006/relationships/slide" Target="slides/slide4.xml"/><Relationship Id="rId9" Type="http://schemas.openxmlformats.org/officeDocument/2006/relationships/slide" Target="slides/slide9.xml"/><Relationship Id="rId14" Type="http://schemas.openxmlformats.org/officeDocument/2006/relationships/slide" Target="slides/slide14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2026/3/17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Relationship Id="rId4" Type="http://schemas.openxmlformats.org/officeDocument/2006/relationships/slide" Target="slide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Relationship Id="rId4" Type="http://schemas.openxmlformats.org/officeDocument/2006/relationships/slide" Target="slide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Relationship Id="rId4" Type="http://schemas.openxmlformats.org/officeDocument/2006/relationships/slide" Target="slide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6.xml"/><Relationship Id="rId6" Type="http://schemas.openxmlformats.org/officeDocument/2006/relationships/image" Target="../media/image6.jpg"/><Relationship Id="rId5" Type="http://schemas.openxmlformats.org/officeDocument/2006/relationships/image" Target="../media/image5.jpg"/><Relationship Id="rId4" Type="http://schemas.openxmlformats.org/officeDocument/2006/relationships/slide" Target="slide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7.xml"/><Relationship Id="rId4" Type="http://schemas.openxmlformats.org/officeDocument/2006/relationships/slide" Target="slide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8.xml"/><Relationship Id="rId4" Type="http://schemas.openxmlformats.org/officeDocument/2006/relationships/image" Target="../media/image8.t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9.xml"/><Relationship Id="rId4" Type="http://schemas.openxmlformats.org/officeDocument/2006/relationships/slide" Target="slide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0.xml"/><Relationship Id="rId4" Type="http://schemas.openxmlformats.org/officeDocument/2006/relationships/slide" Target="slide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1.xml"/><Relationship Id="rId4" Type="http://schemas.openxmlformats.org/officeDocument/2006/relationships/slide" Target="slide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2.xml"/><Relationship Id="rId4" Type="http://schemas.openxmlformats.org/officeDocument/2006/relationships/slide" Target="slide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4.xml"/><Relationship Id="rId1" Type="http://schemas.openxmlformats.org/officeDocument/2006/relationships/tags" Target="../tags/tag83.xml"/><Relationship Id="rId5" Type="http://schemas.openxmlformats.org/officeDocument/2006/relationships/slide" Target="slide9.xml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4" Type="http://schemas.openxmlformats.org/officeDocument/2006/relationships/slide" Target="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b="1" smtClean="0">
                <a:solidFill>
                  <a:srgbClr val="000000">
                    <a:lumMod val="65000"/>
                    <a:lumOff val="35000"/>
                  </a:srgbClr>
                </a:solidFill>
                <a:latin typeface="方正大标宋_GBK" pitchFamily="65" charset="-122"/>
                <a:ea typeface="方正大标宋_GBK" pitchFamily="65" charset="-122"/>
              </a:rPr>
              <a:t>14</a:t>
            </a:r>
            <a:r>
              <a:rPr lang="en-US" altLang="zh-CN" sz="6000" baseline="30000" smtClean="0">
                <a:solidFill>
                  <a:srgbClr val="000000">
                    <a:lumMod val="65000"/>
                    <a:lumOff val="35000"/>
                  </a:srgbClr>
                </a:solidFill>
                <a:latin typeface="仿宋" pitchFamily="49" charset="-122"/>
                <a:ea typeface="仿宋" pitchFamily="49" charset="-122"/>
              </a:rPr>
              <a:t> </a:t>
            </a:r>
            <a:r>
              <a:rPr lang="zh-CN" altLang="en-US" sz="6000" smtClean="0">
                <a:latin typeface="方正大标宋_GBK" pitchFamily="65" charset="-122"/>
                <a:ea typeface="方正大标宋_GBK" pitchFamily="65" charset="-122"/>
              </a:rPr>
              <a:t>文</a:t>
            </a:r>
            <a:r>
              <a:rPr lang="zh-CN" altLang="en-US" sz="6000" dirty="0">
                <a:latin typeface="方正大标宋_GBK" pitchFamily="65" charset="-122"/>
                <a:ea typeface="方正大标宋_GBK" pitchFamily="65" charset="-122"/>
              </a:rPr>
              <a:t>言文二则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14531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29920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六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年级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语文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下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EEE00BEC-650C-E417-7AF4-589EFA1B45C0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0821023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四、阅读《学弈》</a:t>
            </a:r>
            <a:r>
              <a:rPr lang="en-US" altLang="zh-CN" sz="34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回答问题。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小标宋_GBK" panose="03000509000000000000" pitchFamily="65" charset="-122"/>
                <a:cs typeface="Times New Roman" panose="02020603050405020304" pitchFamily="18" charset="0"/>
              </a:rPr>
              <a:t>学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方正小标宋_GBK" panose="03000509000000000000" pitchFamily="65" charset="-122"/>
                <a:cs typeface="Times New Roman" panose="02020603050405020304" pitchFamily="18" charset="0"/>
              </a:rPr>
              <a:t>弈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</a:t>
            </a:r>
            <a:r>
              <a:rPr lang="zh-CN" altLang="zh-CN" sz="34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弈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秋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通国之善弈者也。使弈秋诲二人弈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其一人专心致志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惟弈秋之为听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一人虽听之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一心以为有鸿鹄将至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思援弓缴而射之。虽与之俱学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弗若之矣。为是其智弗若与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曰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非然也。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07187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5"/>
            <a:ext cx="10803770" cy="2185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用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给下面句子划分朗读节奏。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限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处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使弈秋 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诲二人弈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其一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人</a:t>
            </a:r>
            <a:r>
              <a:rPr lang="en-US" altLang="zh-CN" sz="3400" dirty="0" smtClean="0">
                <a:solidFill>
                  <a:srgbClr val="A46AA6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专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心致志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惟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400" dirty="0" smtClean="0">
                <a:solidFill>
                  <a:srgbClr val="A46AA6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弈秋之为听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819871" y="2246709"/>
            <a:ext cx="35298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263901" y="2212205"/>
            <a:ext cx="35298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748309" y="2246709"/>
            <a:ext cx="35298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25588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946407"/>
            <a:ext cx="11006455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为是其智弗若与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曰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非然也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属于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设问句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反问句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句子的意思是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           </a:t>
            </a:r>
            <a:r>
              <a:rPr lang="en-US" altLang="zh-CN" sz="3400" u="sng" dirty="0" smtClean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u="sng" dirty="0" smtClean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618389" y="1036508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设问句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64233" y="1682159"/>
            <a:ext cx="10127411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                                            </a:t>
            </a:r>
            <a:r>
              <a:rPr lang="zh-CN" altLang="zh-CN" sz="34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这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是因为他的智力不如人家吗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回答说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当然不是这样的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83512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401517" y="3626346"/>
            <a:ext cx="11214340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分别用</a:t>
            </a:r>
            <a:r>
              <a:rPr lang="en-US" altLang="zh-CN" sz="3400" dirty="0" smtClean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           ”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en-US" altLang="zh-CN" sz="3400" dirty="0" smtClean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           ”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画出两个学下棋的人的不同表现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并分别用一个四字词语概括两人的学习态度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一个人的学习态度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另一个人的学习态度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endParaRPr lang="en-US" altLang="zh-CN" sz="34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01517" y="735752"/>
            <a:ext cx="10821023" cy="23640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 </a:t>
            </a:r>
            <a:r>
              <a:rPr lang="zh-CN" altLang="zh-CN" sz="34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弈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秋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通国之善弈者也。使弈秋诲二人弈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其一人专心致志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惟弈秋之为听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一人虽听之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一心以为有鸿鹄将至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思援弓缴而射之</a:t>
            </a:r>
            <a:r>
              <a:rPr lang="zh-CN" altLang="zh-CN" sz="34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9" name="image76.jpeg" descr="source:si_idp825293984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2369495" y="3742469"/>
            <a:ext cx="1073419" cy="595642"/>
          </a:xfrm>
          <a:prstGeom prst="rect">
            <a:avLst/>
          </a:prstGeom>
        </p:spPr>
      </p:pic>
      <p:pic>
        <p:nvPicPr>
          <p:cNvPr id="10" name="image77.jpeg" descr="source:si_idp825340064;FounderCES"/>
          <p:cNvPicPr/>
          <p:nvPr/>
        </p:nvPicPr>
        <p:blipFill>
          <a:blip r:embed="rId6"/>
          <a:stretch>
            <a:fillRect/>
          </a:stretch>
        </p:blipFill>
        <p:spPr>
          <a:xfrm>
            <a:off x="4468482" y="3742469"/>
            <a:ext cx="1013065" cy="562152"/>
          </a:xfrm>
          <a:prstGeom prst="rect">
            <a:avLst/>
          </a:prstGeom>
        </p:spPr>
      </p:pic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 flipV="1">
            <a:off x="8880352" y="1464363"/>
            <a:ext cx="2221844" cy="1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 flipV="1">
            <a:off x="505460" y="2253726"/>
            <a:ext cx="3540329" cy="1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pic>
        <p:nvPicPr>
          <p:cNvPr id="14" name="Picture 3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07" t="17973" r="1420" b="23773"/>
          <a:stretch/>
        </p:blipFill>
        <p:spPr bwMode="auto">
          <a:xfrm>
            <a:off x="4175975" y="2193343"/>
            <a:ext cx="6762318" cy="2140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3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07" t="17973" r="58292" b="30594"/>
          <a:stretch/>
        </p:blipFill>
        <p:spPr bwMode="auto">
          <a:xfrm>
            <a:off x="505460" y="3002770"/>
            <a:ext cx="2746698" cy="1890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矩形 15"/>
          <p:cNvSpPr/>
          <p:nvPr/>
        </p:nvSpPr>
        <p:spPr>
          <a:xfrm>
            <a:off x="3211608" y="5278148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专心致志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261698" y="6000962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三心二意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92536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21065"/>
            <a:ext cx="10846902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作者想要通过这篇文章表达的观点是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学习必须持之以恒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不能半途而废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34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学习必须专心致志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才能有所成就。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学习必须不怕困难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知难而进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34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学习成绩是否优秀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与智力水平有很大关系。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575915" y="1016494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04776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31.jpeg">
            <a:extLst>
              <a:ext uri="{FF2B5EF4-FFF2-40B4-BE49-F238E27FC236}">
                <a16:creationId xmlns:a16="http://schemas.microsoft.com/office/drawing/2014/main" xmlns="" id="{2C06D81E-6424-40CE-B363-A226499CCDFE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802272"/>
            <a:ext cx="3570654" cy="656647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505460" y="1364299"/>
            <a:ext cx="11006455" cy="53633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3200" dirty="0" smtClean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阅读小古文</a:t>
            </a:r>
            <a:r>
              <a:rPr lang="en-US" altLang="zh-CN" sz="3200" dirty="0" smtClean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 smtClean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完成练习。</a:t>
            </a:r>
            <a:endParaRPr lang="zh-CN" altLang="zh-CN" sz="32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</a:pPr>
            <a:r>
              <a:rPr lang="zh-CN" altLang="zh-CN" sz="3200" dirty="0" smtClean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猴</a:t>
            </a:r>
            <a:r>
              <a:rPr lang="zh-CN" altLang="zh-CN" sz="32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dirty="0" smtClean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弈</a:t>
            </a:r>
            <a:endParaRPr lang="zh-CN" altLang="zh-CN" sz="32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</a:pPr>
            <a:r>
              <a:rPr lang="zh-CN" altLang="zh-CN" sz="32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西番有二仙</a:t>
            </a:r>
            <a:r>
              <a:rPr lang="en-US" altLang="zh-CN" sz="3200" dirty="0" smtClean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弈于山中树下</a:t>
            </a:r>
            <a:r>
              <a:rPr lang="en-US" altLang="zh-CN" sz="3200" dirty="0" smtClean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一老猴于树上日窥其运子之法</a:t>
            </a:r>
            <a:r>
              <a:rPr lang="en-US" altLang="zh-CN" sz="3200" dirty="0" smtClean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因得其巧。国人闻而往观</a:t>
            </a:r>
            <a:r>
              <a:rPr lang="en-US" altLang="zh-CN" sz="3200" dirty="0" smtClean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仙者遁</a:t>
            </a:r>
            <a:r>
              <a:rPr lang="en-US" altLang="zh-CN" sz="3200" baseline="30000" dirty="0" smtClean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altLang="zh-CN" sz="32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去</a:t>
            </a:r>
            <a:r>
              <a:rPr lang="en-US" altLang="zh-CN" sz="3200" dirty="0" smtClean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猴即下与人弈</a:t>
            </a:r>
            <a:r>
              <a:rPr lang="en-US" altLang="zh-CN" sz="3200" dirty="0" smtClean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遍国中莫之胜。国人奇之</a:t>
            </a:r>
            <a:r>
              <a:rPr lang="en-US" altLang="zh-CN" sz="3200" dirty="0" smtClean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献于朝</a:t>
            </a:r>
            <a:r>
              <a:rPr lang="en-US" altLang="zh-CN" sz="3200" baseline="30000" dirty="0" smtClean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zh-CN" altLang="zh-CN" sz="32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。上诏</a:t>
            </a:r>
            <a:r>
              <a:rPr lang="en-US" altLang="zh-CN" sz="3200" baseline="30000" dirty="0" smtClean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③</a:t>
            </a:r>
            <a:r>
              <a:rPr lang="zh-CN" altLang="zh-CN" sz="32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征能弈者与之较</a:t>
            </a:r>
            <a:r>
              <a:rPr lang="en-US" altLang="zh-CN" sz="3200" dirty="0" smtClean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皆不敌。或言杨靖善弈</a:t>
            </a:r>
            <a:r>
              <a:rPr lang="en-US" altLang="zh-CN" sz="3200" dirty="0" smtClean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时杨靖以事系</a:t>
            </a:r>
            <a:r>
              <a:rPr lang="en-US" altLang="zh-CN" sz="3200" baseline="30000" dirty="0" smtClean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④</a:t>
            </a:r>
            <a:r>
              <a:rPr lang="zh-CN" altLang="zh-CN" sz="32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于狱</a:t>
            </a:r>
            <a:r>
              <a:rPr lang="en-US" altLang="zh-CN" sz="3200" dirty="0" smtClean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诏释出之。靖请以盘贮桃</a:t>
            </a:r>
            <a:r>
              <a:rPr lang="en-US" altLang="zh-CN" sz="3200" dirty="0" smtClean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置于猴前</a:t>
            </a:r>
            <a:r>
              <a:rPr lang="en-US" altLang="zh-CN" sz="3200" dirty="0" smtClean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猴心牵于桃</a:t>
            </a:r>
            <a:r>
              <a:rPr lang="en-US" altLang="zh-CN" sz="3200" dirty="0" smtClean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无心弈</a:t>
            </a:r>
            <a:r>
              <a:rPr lang="en-US" altLang="zh-CN" sz="3200" dirty="0" smtClean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遂败。</a:t>
            </a:r>
            <a:endParaRPr lang="zh-CN" altLang="zh-CN" sz="32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3200" dirty="0" smtClean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【注释】</a:t>
            </a:r>
            <a:r>
              <a:rPr lang="zh-CN" altLang="zh-CN" sz="32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 smtClean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altLang="zh-CN" sz="3200" dirty="0" smtClean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遁</a:t>
            </a:r>
            <a:r>
              <a:rPr lang="en-US" altLang="zh-CN" sz="3200" dirty="0" smtClean="0"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dirty="0" smtClean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隐匿。</a:t>
            </a:r>
            <a:r>
              <a:rPr lang="en-US" altLang="zh-CN" sz="3200" dirty="0" smtClean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zh-CN" altLang="zh-CN" sz="3200" dirty="0" smtClean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朝</a:t>
            </a:r>
            <a:r>
              <a:rPr lang="en-US" altLang="zh-CN" sz="3200" dirty="0" smtClean="0"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cháo</a:t>
            </a:r>
            <a:r>
              <a:rPr lang="en-US" altLang="zh-CN" sz="3200" dirty="0" smtClean="0"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):</a:t>
            </a:r>
            <a:r>
              <a:rPr lang="zh-CN" altLang="zh-CN" sz="3200" dirty="0" smtClean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朝廷。</a:t>
            </a:r>
            <a:r>
              <a:rPr lang="en-US" altLang="zh-CN" sz="3200" dirty="0" smtClean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③</a:t>
            </a:r>
            <a:r>
              <a:rPr lang="zh-CN" altLang="zh-CN" sz="3200" dirty="0" smtClean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诏</a:t>
            </a:r>
            <a:r>
              <a:rPr lang="en-US" altLang="zh-CN" sz="3200" dirty="0" smtClean="0"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dirty="0" smtClean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帝王下命令。</a:t>
            </a:r>
            <a:r>
              <a:rPr lang="en-US" altLang="zh-CN" sz="3200" dirty="0" smtClean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④</a:t>
            </a:r>
            <a:r>
              <a:rPr lang="zh-CN" altLang="zh-CN" sz="3200" dirty="0" smtClean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系</a:t>
            </a:r>
            <a:r>
              <a:rPr lang="en-US" altLang="zh-CN" sz="3200" dirty="0" smtClean="0"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xì</a:t>
            </a:r>
            <a:r>
              <a:rPr lang="en-US" altLang="zh-CN" sz="3200" dirty="0" smtClean="0"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):</a:t>
            </a:r>
            <a:r>
              <a:rPr lang="zh-CN" altLang="zh-CN" sz="3200" dirty="0" smtClean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拘囚。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60" y="861094"/>
            <a:ext cx="10881408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根据本课文言文《学弈》推想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猴弈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的意思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endParaRPr lang="en-US" altLang="zh-CN" sz="34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上诏征能弈者与之较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中的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之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是指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仙人　　　　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皇帝　　　　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老猴　　　　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杨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靖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267105" y="1741591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猴子下棋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8615651" y="257776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01595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回忆本课学过的《学弈》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对比《猴弈》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填写表格。</a:t>
            </a:r>
            <a:endParaRPr lang="zh-CN" altLang="zh-CN" sz="34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95661256"/>
              </p:ext>
            </p:extLst>
          </p:nvPr>
        </p:nvGraphicFramePr>
        <p:xfrm>
          <a:off x="793631" y="1906437"/>
          <a:ext cx="10412082" cy="4582728"/>
        </p:xfrm>
        <a:graphic>
          <a:graphicData uri="http://schemas.openxmlformats.org/drawingml/2006/table">
            <a:tbl>
              <a:tblPr firstRow="1" firstCol="1" bandRow="1"/>
              <a:tblGrid>
                <a:gridCol w="1535340"/>
                <a:gridCol w="1958884"/>
                <a:gridCol w="2170654"/>
                <a:gridCol w="4747204"/>
              </a:tblGrid>
              <a:tr h="151025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400" dirty="0">
                          <a:effectLst/>
                          <a:latin typeface="Calibri" panose="020F0502020204030204" pitchFamily="34" charset="0"/>
                          <a:ea typeface="方正魏碑_GBK" panose="03000509000000000000" pitchFamily="65" charset="-122"/>
                          <a:cs typeface="Times New Roman" panose="02020603050405020304" pitchFamily="18" charset="0"/>
                        </a:rPr>
                        <a:t>文章</a:t>
                      </a:r>
                      <a:endParaRPr lang="zh-CN" sz="34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400" dirty="0">
                          <a:effectLst/>
                          <a:latin typeface="Calibri" panose="020F0502020204030204" pitchFamily="34" charset="0"/>
                          <a:ea typeface="方正魏碑_GBK" panose="03000509000000000000" pitchFamily="65" charset="-122"/>
                          <a:cs typeface="Times New Roman" panose="02020603050405020304" pitchFamily="18" charset="0"/>
                        </a:rPr>
                        <a:t>老师</a:t>
                      </a:r>
                      <a:endParaRPr lang="zh-CN" sz="34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400" dirty="0">
                          <a:effectLst/>
                          <a:latin typeface="Calibri" panose="020F0502020204030204" pitchFamily="34" charset="0"/>
                          <a:ea typeface="方正魏碑_GBK" panose="03000509000000000000" pitchFamily="65" charset="-122"/>
                          <a:cs typeface="Times New Roman" panose="02020603050405020304" pitchFamily="18" charset="0"/>
                        </a:rPr>
                        <a:t>最终</a:t>
                      </a:r>
                      <a:r>
                        <a:rPr lang="zh-CN" sz="3400" dirty="0" smtClean="0">
                          <a:effectLst/>
                          <a:latin typeface="Calibri" panose="020F0502020204030204" pitchFamily="34" charset="0"/>
                          <a:ea typeface="方正魏碑_GBK" panose="03000509000000000000" pitchFamily="65" charset="-122"/>
                          <a:cs typeface="Times New Roman" panose="02020603050405020304" pitchFamily="18" charset="0"/>
                        </a:rPr>
                        <a:t>的</a:t>
                      </a:r>
                      <a:endParaRPr lang="en-US" altLang="zh-CN" sz="3400" dirty="0" smtClean="0">
                        <a:effectLst/>
                        <a:latin typeface="Calibri" panose="020F0502020204030204" pitchFamily="34" charset="0"/>
                        <a:ea typeface="方正魏碑_GBK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 smtClean="0">
                          <a:effectLst/>
                          <a:latin typeface="NEU-BZ" panose="02010600010101010101" pitchFamily="2" charset="-122"/>
                          <a:ea typeface="方正魏碑_GBK" panose="03000509000000000000" pitchFamily="65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sz="3400" dirty="0">
                          <a:effectLst/>
                          <a:latin typeface="Calibri" panose="020F0502020204030204" pitchFamily="34" charset="0"/>
                          <a:ea typeface="方正魏碑_GBK" panose="03000509000000000000" pitchFamily="65" charset="-122"/>
                          <a:cs typeface="Times New Roman" panose="02020603050405020304" pitchFamily="18" charset="0"/>
                        </a:rPr>
                        <a:t>失败</a:t>
                      </a:r>
                      <a:r>
                        <a:rPr lang="en-US" sz="3400" dirty="0">
                          <a:effectLst/>
                          <a:latin typeface="NEU-BZ" panose="02010600010101010101" pitchFamily="2" charset="-122"/>
                          <a:ea typeface="方正魏碑_GBK" panose="03000509000000000000" pitchFamily="65" charset="-122"/>
                          <a:cs typeface="Times New Roman" panose="02020603050405020304" pitchFamily="18" charset="0"/>
                        </a:rPr>
                        <a:t>”</a:t>
                      </a:r>
                      <a:r>
                        <a:rPr lang="zh-CN" sz="3400" dirty="0">
                          <a:effectLst/>
                          <a:latin typeface="Calibri" panose="020F0502020204030204" pitchFamily="34" charset="0"/>
                          <a:ea typeface="方正魏碑_GBK" panose="03000509000000000000" pitchFamily="65" charset="-122"/>
                          <a:cs typeface="Times New Roman" panose="02020603050405020304" pitchFamily="18" charset="0"/>
                        </a:rPr>
                        <a:t>者</a:t>
                      </a:r>
                      <a:endParaRPr lang="zh-CN" sz="34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400" dirty="0">
                          <a:effectLst/>
                          <a:latin typeface="Calibri" panose="020F0502020204030204" pitchFamily="34" charset="0"/>
                          <a:ea typeface="方正魏碑_GBK" panose="03000509000000000000" pitchFamily="65" charset="-122"/>
                          <a:cs typeface="Times New Roman" panose="02020603050405020304" pitchFamily="18" charset="0"/>
                        </a:rPr>
                        <a:t>失败的原因</a:t>
                      </a:r>
                      <a:r>
                        <a:rPr lang="en-US" sz="3400" dirty="0">
                          <a:effectLst/>
                          <a:latin typeface="方正魏碑_GBK" panose="03000509000000000000" pitchFamily="65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3400" dirty="0">
                          <a:effectLst/>
                          <a:latin typeface="Calibri" panose="020F0502020204030204" pitchFamily="34" charset="0"/>
                          <a:ea typeface="方正魏碑_GBK" panose="03000509000000000000" pitchFamily="65" charset="-122"/>
                          <a:cs typeface="Times New Roman" panose="02020603050405020304" pitchFamily="18" charset="0"/>
                        </a:rPr>
                        <a:t>用原文回答</a:t>
                      </a:r>
                      <a:r>
                        <a:rPr lang="en-US" sz="3400" dirty="0">
                          <a:effectLst/>
                          <a:latin typeface="方正魏碑_GBK" panose="03000509000000000000" pitchFamily="65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34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9951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Calibri" panose="020F0502020204030204" pitchFamily="34" charset="0"/>
                          <a:ea typeface="方正魏碑_GBK" panose="03000509000000000000" pitchFamily="65" charset="-122"/>
                          <a:cs typeface="Times New Roman" panose="02020603050405020304" pitchFamily="18" charset="0"/>
                        </a:rPr>
                        <a:t>《猴弈》</a:t>
                      </a:r>
                      <a:endParaRPr lang="zh-CN" sz="34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4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400" dirty="0">
                          <a:effectLst/>
                          <a:latin typeface="Calibri" panose="020F0502020204030204" pitchFamily="34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老猴</a:t>
                      </a:r>
                      <a:endParaRPr lang="zh-CN" sz="34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4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9951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Calibri" panose="020F0502020204030204" pitchFamily="34" charset="0"/>
                          <a:ea typeface="方正魏碑_GBK" panose="03000509000000000000" pitchFamily="65" charset="-122"/>
                          <a:cs typeface="Times New Roman" panose="02020603050405020304" pitchFamily="18" charset="0"/>
                        </a:rPr>
                        <a:t>《学弈》</a:t>
                      </a:r>
                      <a:endParaRPr lang="zh-CN" sz="34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4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400" dirty="0">
                          <a:effectLst/>
                          <a:latin typeface="Calibri" panose="020F0502020204030204" pitchFamily="34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第二个人</a:t>
                      </a:r>
                      <a:endParaRPr lang="zh-CN" sz="34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4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矩形 7"/>
          <p:cNvSpPr/>
          <p:nvPr/>
        </p:nvSpPr>
        <p:spPr>
          <a:xfrm>
            <a:off x="2336674" y="3792675"/>
            <a:ext cx="1928733" cy="7955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3400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西番二仙</a:t>
            </a:r>
            <a:endParaRPr lang="zh-CN" altLang="en-US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917800" y="3792674"/>
            <a:ext cx="3773789" cy="7955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3400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猴心牵于桃</a:t>
            </a:r>
            <a:r>
              <a:rPr lang="en-US" altLang="zh-CN" sz="3400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3400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无心弈</a:t>
            </a:r>
            <a:endParaRPr lang="zh-CN" altLang="en-US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772690" y="5328847"/>
            <a:ext cx="1056700" cy="7955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3400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弈秋</a:t>
            </a:r>
            <a:endParaRPr lang="zh-CN" altLang="en-US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625087" y="4841542"/>
            <a:ext cx="4359215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3400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一心以为有鸿鹄将至</a:t>
            </a:r>
            <a:r>
              <a:rPr lang="en-US" altLang="zh-CN" sz="3400" dirty="0" smtClean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</a:p>
          <a:p>
            <a:pPr lvl="0">
              <a:lnSpc>
                <a:spcPct val="150000"/>
              </a:lnSpc>
            </a:pPr>
            <a:r>
              <a:rPr lang="zh-CN" altLang="en-US" sz="3400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思</a:t>
            </a:r>
            <a:r>
              <a:rPr lang="zh-CN" altLang="en-US" sz="3400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援弓缴而射之</a:t>
            </a:r>
            <a:endParaRPr lang="zh-CN" altLang="en-US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35477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603849" y="861094"/>
            <a:ext cx="10791645" cy="15830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那么擅长下棋的人都不能赢老猴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只有杨靖让老猴败了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真的是杨靖的棋艺高于老猴吗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05774" y="2631056"/>
            <a:ext cx="10351697" cy="1596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不是杨靖的棋艺高于老猴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而是桃子让老猴分心了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杨靖才有机会赢了它。</a:t>
            </a:r>
            <a:r>
              <a:rPr lang="en-US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b="1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87473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603849" y="861094"/>
            <a:ext cx="10791645" cy="15830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通过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猴弈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学弈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你明白了什么道理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并打算今后在学习上怎么做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36761" y="2562045"/>
            <a:ext cx="10675153" cy="1596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我明白了做事要专心致志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不能三心二意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要抵制住诱惑的道理。今后在学习上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我一定要专心致志。</a:t>
            </a:r>
            <a:r>
              <a:rPr lang="en-US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lang="zh-CN" altLang="zh-CN" sz="1200" b="1" dirty="0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86891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26.jpeg">
            <a:extLst>
              <a:ext uri="{FF2B5EF4-FFF2-40B4-BE49-F238E27FC236}">
                <a16:creationId xmlns:a16="http://schemas.microsoft.com/office/drawing/2014/main" xmlns="" id="{20334F1E-E9BF-406B-9AB3-BDCA985A8AE8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615636" y="909686"/>
            <a:ext cx="3588457" cy="57856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41871" y="1682159"/>
            <a:ext cx="11067691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2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一、形近字组词。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辩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    </a:t>
            </a:r>
            <a:r>
              <a:rPr lang="zh-CN" altLang="zh-CN" sz="32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俱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dirty="0">
                <a:solidFill>
                  <a:srgbClr val="A46AA6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    </a:t>
            </a:r>
            <a:r>
              <a:rPr lang="zh-CN" altLang="zh-CN" sz="32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援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sz="3200" dirty="0">
                <a:solidFill>
                  <a:srgbClr val="A46AA6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   </a:t>
            </a:r>
            <a:r>
              <a:rPr lang="zh-CN" altLang="zh-CN" sz="32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弗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 )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/>
            </a:r>
            <a:b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zh-CN" altLang="zh-CN" sz="32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辨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3200" dirty="0">
                <a:solidFill>
                  <a:srgbClr val="A46AA6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 )</a:t>
            </a:r>
            <a:r>
              <a:rPr lang="en-US" altLang="zh-CN" sz="32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2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惧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dirty="0">
                <a:solidFill>
                  <a:srgbClr val="A46AA6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 ) </a:t>
            </a:r>
            <a:r>
              <a:rPr lang="en-US" altLang="zh-CN" sz="32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2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缓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    </a:t>
            </a:r>
            <a:r>
              <a:rPr lang="zh-CN" altLang="zh-CN" sz="32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佛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 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87356" y="3026334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辩论</a:t>
            </a:r>
            <a:endParaRPr lang="zh-CN" altLang="en-US" sz="3200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723215" y="3026334"/>
            <a:ext cx="14157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俱乐部</a:t>
            </a:r>
            <a:endParaRPr lang="zh-CN" altLang="en-US" sz="3200" b="1" dirty="0">
              <a:solidFill>
                <a:srgbClr val="E72582"/>
              </a:solidFill>
              <a:latin typeface="Calibri" panose="020F0502020204030204" pitchFamily="34" charset="0"/>
              <a:ea typeface="方正仿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495325" y="4025129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辨别</a:t>
            </a:r>
            <a:endParaRPr lang="zh-CN" altLang="en-US" sz="3200" b="1" dirty="0">
              <a:solidFill>
                <a:srgbClr val="E72582"/>
              </a:solidFill>
              <a:latin typeface="Calibri" panose="020F0502020204030204" pitchFamily="34" charset="0"/>
              <a:ea typeface="方正仿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850762" y="4025132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惧怕</a:t>
            </a:r>
            <a:endParaRPr lang="zh-CN" altLang="en-US" sz="3200" b="1" dirty="0">
              <a:solidFill>
                <a:srgbClr val="E72582"/>
              </a:solidFill>
              <a:latin typeface="Calibri" panose="020F0502020204030204" pitchFamily="34" charset="0"/>
              <a:ea typeface="方正仿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550830" y="3026333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支援</a:t>
            </a:r>
            <a:endParaRPr lang="zh-CN" altLang="en-US" sz="3200" b="1" dirty="0">
              <a:solidFill>
                <a:srgbClr val="E72582"/>
              </a:solidFill>
              <a:latin typeface="Calibri" panose="020F0502020204030204" pitchFamily="34" charset="0"/>
              <a:ea typeface="方正仿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550830" y="4025131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缓慢</a:t>
            </a:r>
            <a:endParaRPr lang="zh-CN" altLang="en-US" sz="3200" b="1" dirty="0">
              <a:solidFill>
                <a:srgbClr val="E72582"/>
              </a:solidFill>
              <a:latin typeface="Calibri" panose="020F0502020204030204" pitchFamily="34" charset="0"/>
              <a:ea typeface="方正仿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9180196" y="3026333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弗能</a:t>
            </a:r>
            <a:endParaRPr lang="zh-CN" altLang="en-US" sz="3200" b="1" dirty="0">
              <a:solidFill>
                <a:srgbClr val="E72582"/>
              </a:solidFill>
              <a:latin typeface="Calibri" panose="020F0502020204030204" pitchFamily="34" charset="0"/>
              <a:ea typeface="方正仿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9226709" y="4025130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仿佛</a:t>
            </a:r>
            <a:endParaRPr lang="zh-CN" altLang="en-US" sz="3200" b="1" dirty="0">
              <a:solidFill>
                <a:srgbClr val="E72582"/>
              </a:solidFill>
              <a:latin typeface="Calibri" panose="020F0502020204030204" pitchFamily="34" charset="0"/>
              <a:ea typeface="方正仿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   六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年级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3849" y="861094"/>
            <a:ext cx="10748513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二、根据要求选择。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下面加点字的解释错误的一项是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惟奕秋之为听 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只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通国之善弈者也 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善良</a:t>
            </a:r>
            <a:r>
              <a:rPr lang="en-US" altLang="zh-CN" sz="3400" dirty="0"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和善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虽与之俱学 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一起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D.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孔子不能决也 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决断</a:t>
            </a:r>
            <a:r>
              <a:rPr lang="en-US" altLang="zh-CN" sz="3400" dirty="0"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裁决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1156946" y="3517748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solidFill>
                  <a:prstClr val="black"/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solidFill>
                <a:prstClr val="black"/>
              </a:solidFill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6985527" y="3517747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solidFill>
                  <a:prstClr val="black"/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solidFill>
                <a:prstClr val="black"/>
              </a:solidFill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2413527" y="4567295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solidFill>
                  <a:prstClr val="black"/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solidFill>
                <a:prstClr val="black"/>
              </a:solidFill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7434101" y="4567294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solidFill>
                  <a:prstClr val="black"/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solidFill>
                <a:prstClr val="black"/>
              </a:solidFill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899165" y="2307366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39759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3849" y="861094"/>
            <a:ext cx="10748513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 smtClean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句中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之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字的解释不正确的是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一人虽听之 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指弈秋的教导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endParaRPr lang="en-US" altLang="zh-CN" sz="34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虽与之俱学 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指专心致志的那个人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弈秋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通国之善弈者也 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相当于</a:t>
            </a:r>
            <a:r>
              <a:rPr lang="en-US" altLang="zh-CN" sz="3400" dirty="0"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的</a:t>
            </a:r>
            <a:r>
              <a:rPr lang="en-US" altLang="zh-CN" sz="3400" dirty="0" smtClean="0"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 sz="34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思援弓缴而射之 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指弓箭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2856350" y="2491205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solidFill>
                  <a:prstClr val="black"/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solidFill>
                <a:prstClr val="black"/>
              </a:solidFill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1967829" y="3533171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solidFill>
                  <a:prstClr val="black"/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solidFill>
                <a:prstClr val="black"/>
              </a:solidFill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2925362" y="4509786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solidFill>
                  <a:prstClr val="black"/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solidFill>
                <a:prstClr val="black"/>
              </a:solidFill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3701739" y="5605341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solidFill>
                  <a:prstClr val="black"/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solidFill>
                <a:prstClr val="black"/>
              </a:solidFill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683998" y="1188907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67951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3849" y="861094"/>
            <a:ext cx="11335109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下列句子与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孔子不能决也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反映同样态度的有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多选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知之为知之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不知为不知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是知也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34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敏而好学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不耻下问。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择其善者而从之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其不善者而改之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34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修学好古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实事求是。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140708" y="946407"/>
            <a:ext cx="81304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23401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3849" y="821065"/>
            <a:ext cx="11050437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三、阅读课文片段</a:t>
            </a:r>
            <a:r>
              <a:rPr lang="en-US" altLang="zh-CN" sz="34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完成练习。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一儿曰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34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我以日始出时去人近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而日中时远也。</a:t>
            </a:r>
            <a:r>
              <a:rPr lang="en-US" altLang="zh-CN" sz="34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”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</a:t>
            </a:r>
            <a:r>
              <a:rPr lang="zh-CN" altLang="zh-CN" sz="34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一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儿曰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34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我以日初出远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而日中时近也。</a:t>
            </a:r>
            <a:r>
              <a:rPr lang="en-US" altLang="zh-CN" sz="34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”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</a:t>
            </a:r>
            <a:r>
              <a:rPr lang="zh-CN" altLang="zh-CN" sz="34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一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儿曰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34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日初出大如车盖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及日中则如盘孟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此不为远者而近者大</a:t>
            </a:r>
            <a:r>
              <a:rPr lang="zh-CN" altLang="zh-CN" sz="34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乎</a:t>
            </a:r>
            <a:r>
              <a:rPr lang="zh-CN" altLang="en-US" sz="34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？</a:t>
            </a:r>
            <a:r>
              <a:rPr lang="en-US" altLang="zh-CN" sz="3400" dirty="0" smtClean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”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</a:t>
            </a:r>
            <a:r>
              <a:rPr lang="zh-CN" altLang="zh-CN" sz="34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一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儿曰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34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日初出沧沧凉凉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及其日中如探汤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此不为近者热而远者凉</a:t>
            </a:r>
            <a:r>
              <a:rPr lang="zh-CN" altLang="zh-CN" sz="34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乎</a:t>
            </a:r>
            <a:r>
              <a:rPr lang="zh-CN" altLang="en-US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？</a:t>
            </a:r>
            <a:r>
              <a:rPr lang="en-US" altLang="zh-CN" sz="3400" dirty="0" smtClean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”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42371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5223" y="861094"/>
            <a:ext cx="11231592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汤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的意思是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由此可以推测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赴汤蹈火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的意思是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                            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721597" y="861094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热水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56864" y="1702173"/>
            <a:ext cx="9886539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跳进滚水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踏着烈火。比喻不避艰险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奋不顾身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826995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41080"/>
            <a:ext cx="11183332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选文中两小儿辩日时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他们是怎样说明各自观点的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4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29349591"/>
              </p:ext>
            </p:extLst>
          </p:nvPr>
        </p:nvGraphicFramePr>
        <p:xfrm>
          <a:off x="776377" y="1785667"/>
          <a:ext cx="10550107" cy="4050885"/>
        </p:xfrm>
        <a:graphic>
          <a:graphicData uri="http://schemas.openxmlformats.org/drawingml/2006/table">
            <a:tbl>
              <a:tblPr firstRow="1" firstCol="1" bandRow="1"/>
              <a:tblGrid>
                <a:gridCol w="948906"/>
                <a:gridCol w="3165894"/>
                <a:gridCol w="4271183"/>
                <a:gridCol w="2164124"/>
              </a:tblGrid>
              <a:tr h="91263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000" dirty="0">
                          <a:effectLst/>
                          <a:latin typeface="Calibri" panose="020F0502020204030204" pitchFamily="34" charset="0"/>
                          <a:ea typeface="方正魏碑_GBK" panose="03000509000000000000" pitchFamily="65" charset="-122"/>
                          <a:cs typeface="Times New Roman" panose="02020603050405020304" pitchFamily="18" charset="0"/>
                        </a:rPr>
                        <a:t>人物</a:t>
                      </a:r>
                      <a:endParaRPr lang="zh-CN" sz="30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000" dirty="0">
                          <a:effectLst/>
                          <a:latin typeface="Calibri" panose="020F0502020204030204" pitchFamily="34" charset="0"/>
                          <a:ea typeface="方正魏碑_GBK" panose="03000509000000000000" pitchFamily="65" charset="-122"/>
                          <a:cs typeface="Times New Roman" panose="02020603050405020304" pitchFamily="18" charset="0"/>
                        </a:rPr>
                        <a:t>观点</a:t>
                      </a:r>
                      <a:endParaRPr lang="zh-CN" sz="30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000">
                          <a:effectLst/>
                          <a:latin typeface="Calibri" panose="020F0502020204030204" pitchFamily="34" charset="0"/>
                          <a:ea typeface="方正魏碑_GBK" panose="03000509000000000000" pitchFamily="65" charset="-122"/>
                          <a:cs typeface="Times New Roman" panose="02020603050405020304" pitchFamily="18" charset="0"/>
                        </a:rPr>
                        <a:t>现象</a:t>
                      </a:r>
                      <a:endParaRPr lang="zh-CN" sz="30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000">
                          <a:effectLst/>
                          <a:latin typeface="Calibri" panose="020F0502020204030204" pitchFamily="34" charset="0"/>
                          <a:ea typeface="方正魏碑_GBK" panose="03000509000000000000" pitchFamily="65" charset="-122"/>
                          <a:cs typeface="Times New Roman" panose="02020603050405020304" pitchFamily="18" charset="0"/>
                        </a:rPr>
                        <a:t>依据</a:t>
                      </a:r>
                      <a:endParaRPr lang="zh-CN" sz="30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3744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000" dirty="0">
                          <a:effectLst/>
                          <a:latin typeface="Calibri" panose="020F0502020204030204" pitchFamily="34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小儿甲</a:t>
                      </a:r>
                      <a:endParaRPr lang="zh-CN" sz="30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000" dirty="0">
                          <a:solidFill>
                            <a:srgbClr val="A46AA6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</a:t>
                      </a:r>
                      <a:endParaRPr lang="zh-CN" sz="30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0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000" dirty="0">
                          <a:effectLst/>
                          <a:latin typeface="Calibri" panose="020F0502020204030204" pitchFamily="34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远者小而近者大</a:t>
                      </a:r>
                      <a:endParaRPr lang="zh-CN" sz="30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1263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000">
                          <a:effectLst/>
                          <a:latin typeface="Calibri" panose="020F0502020204030204" pitchFamily="34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小儿乙</a:t>
                      </a:r>
                      <a:endParaRPr lang="zh-CN" sz="30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000" dirty="0">
                          <a:effectLst/>
                          <a:latin typeface="Calibri" panose="020F0502020204030204" pitchFamily="34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日初出远</a:t>
                      </a:r>
                      <a:r>
                        <a:rPr lang="en-US" sz="3000" dirty="0">
                          <a:effectLst/>
                          <a:latin typeface="方正楷体_GBK" panose="03000509000000000000" pitchFamily="65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3000" dirty="0">
                          <a:effectLst/>
                          <a:latin typeface="Calibri" panose="020F0502020204030204" pitchFamily="34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而日中时近</a:t>
                      </a:r>
                      <a:endParaRPr lang="zh-CN" sz="30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0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0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矩形 7"/>
          <p:cNvSpPr/>
          <p:nvPr/>
        </p:nvSpPr>
        <p:spPr>
          <a:xfrm>
            <a:off x="1745410" y="2887032"/>
            <a:ext cx="311988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3000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日始出时去人近</a:t>
            </a:r>
            <a:r>
              <a:rPr lang="en-US" altLang="zh-CN" sz="3000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en-US" sz="30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zh-CN" altLang="en-US" sz="3000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而日中时远</a:t>
            </a:r>
            <a:endParaRPr lang="zh-CN" altLang="en-US" sz="3000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446142" y="2810793"/>
            <a:ext cx="3154394" cy="1405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3000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日初出大如车盖</a:t>
            </a:r>
            <a:r>
              <a:rPr lang="en-US" altLang="zh-CN" sz="3000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3000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及日中则如盘盂</a:t>
            </a:r>
            <a:endParaRPr lang="zh-CN" altLang="en-US" sz="30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446142" y="4405357"/>
            <a:ext cx="3177392" cy="1405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3000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日初出沧沧凉凉</a:t>
            </a:r>
            <a:r>
              <a:rPr lang="en-US" altLang="zh-CN" sz="3000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3000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及其日中如探汤</a:t>
            </a:r>
            <a:endParaRPr lang="zh-CN" altLang="en-US" sz="30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324035" y="4405357"/>
            <a:ext cx="1778162" cy="1405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3000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近者热而远者凉</a:t>
            </a:r>
            <a:endParaRPr lang="zh-CN" altLang="en-US" sz="30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05734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148827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小明发现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两小儿表达观点的角度不同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小儿甲是以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为依据说明观点的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小儿乙是依据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得出结论的。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视觉效果　　　　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味觉效果　　　　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温度感知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选文主要运用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的方式来展开两小儿辩日的情节。两小儿给我们的启示是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           </a:t>
            </a:r>
            <a:r>
              <a:rPr lang="en-US" altLang="zh-CN" sz="3400" u="sng" dirty="0" smtClean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u="sng" dirty="0" smtClean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              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634232" y="103650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338941" y="1844515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833740" y="3328258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对话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46241" y="3896768"/>
            <a:ext cx="10593978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                                                </a:t>
            </a:r>
            <a:r>
              <a:rPr lang="zh-CN" altLang="zh-CN" sz="34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我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们要善于观察、勤于思考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说话要有理有据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50018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341</TotalTime>
  <Words>1015</Words>
  <Application>Microsoft Office PowerPoint</Application>
  <PresentationFormat>宽屏</PresentationFormat>
  <Paragraphs>164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42" baseType="lpstr">
      <vt:lpstr>NEU-HZ</vt:lpstr>
      <vt:lpstr>仿宋</vt:lpstr>
      <vt:lpstr>Arial</vt:lpstr>
      <vt:lpstr>Wingdings</vt:lpstr>
      <vt:lpstr>汉仪雅酷黑 95W</vt:lpstr>
      <vt:lpstr>Times New Roman</vt:lpstr>
      <vt:lpstr>方正仿宋_GBK</vt:lpstr>
      <vt:lpstr>NEU-BZ</vt:lpstr>
      <vt:lpstr>方正大标宋_GBK</vt:lpstr>
      <vt:lpstr>微软雅黑</vt:lpstr>
      <vt:lpstr>方正魏碑_GBK</vt:lpstr>
      <vt:lpstr>方正小标宋_GBK</vt:lpstr>
      <vt:lpstr>华文宋体</vt:lpstr>
      <vt:lpstr>方正书宋_GBK</vt:lpstr>
      <vt:lpstr>NEU-XT</vt:lpstr>
      <vt:lpstr>Calibri</vt:lpstr>
      <vt:lpstr>方正黑体_GBK</vt:lpstr>
      <vt:lpstr>方正隶变_GBK</vt:lpstr>
      <vt:lpstr>方正楷体_GBK</vt:lpstr>
      <vt:lpstr>方正大标宋简体</vt:lpstr>
      <vt:lpstr>宋体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269</cp:revision>
  <dcterms:created xsi:type="dcterms:W3CDTF">2019-06-19T02:08:00Z</dcterms:created>
  <dcterms:modified xsi:type="dcterms:W3CDTF">2026-03-16T23:41:48Z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