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9" r:id="rId4"/>
    <p:sldId id="527" r:id="rId5"/>
    <p:sldId id="520" r:id="rId6"/>
    <p:sldId id="540" r:id="rId7"/>
    <p:sldId id="528" r:id="rId8"/>
    <p:sldId id="541" r:id="rId9"/>
    <p:sldId id="542" r:id="rId10"/>
    <p:sldId id="535" r:id="rId11"/>
    <p:sldId id="536" r:id="rId12"/>
    <p:sldId id="537" r:id="rId13"/>
    <p:sldId id="538" r:id="rId14"/>
    <p:sldId id="543" r:id="rId15"/>
    <p:sldId id="544" r:id="rId16"/>
    <p:sldId id="546" r:id="rId17"/>
    <p:sldId id="545" r:id="rId18"/>
    <p:sldId id="547" r:id="rId19"/>
    <p:sldId id="523" r:id="rId20"/>
    <p:sldId id="524" r:id="rId21"/>
    <p:sldId id="498" r:id="rId22"/>
    <p:sldId id="553" r:id="rId23"/>
    <p:sldId id="548" r:id="rId24"/>
    <p:sldId id="554" r:id="rId25"/>
    <p:sldId id="549" r:id="rId26"/>
    <p:sldId id="555" r:id="rId27"/>
    <p:sldId id="556" r:id="rId28"/>
    <p:sldId id="550" r:id="rId29"/>
    <p:sldId id="557" r:id="rId30"/>
    <p:sldId id="551" r:id="rId31"/>
    <p:sldId id="560" r:id="rId32"/>
    <p:sldId id="558" r:id="rId33"/>
    <p:sldId id="561" r:id="rId34"/>
    <p:sldId id="559" r:id="rId35"/>
    <p:sldId id="427" r:id="rId36"/>
  </p:sldIdLst>
  <p:sldSz cx="12192000" cy="6858000"/>
  <p:notesSz cx="6858000" cy="9144000"/>
  <p:embeddedFontLst>
    <p:embeddedFont>
      <p:font typeface="方正大标宋简体" panose="02010600030101010101" charset="-122"/>
      <p:regular r:id="rId37"/>
    </p:embeddedFont>
    <p:embeddedFont>
      <p:font typeface="方正大标宋_GBK" panose="03000509000000000000" pitchFamily="65" charset="-122"/>
      <p:regular r:id="rId38"/>
    </p:embeddedFont>
    <p:embeddedFont>
      <p:font typeface="方正仿宋_GBK" panose="03000509000000000000" pitchFamily="65" charset="-122"/>
      <p:regular r:id="rId39"/>
    </p:embeddedFont>
    <p:embeddedFont>
      <p:font typeface="方正小标宋_GBK" panose="03000509000000000000" pitchFamily="65" charset="-122"/>
      <p:regular r:id="rId40"/>
    </p:embeddedFont>
    <p:embeddedFont>
      <p:font typeface="NEU-XT" panose="02020503000000020003" pitchFamily="18" charset="-122"/>
      <p:regular r:id="rId41"/>
    </p:embeddedFont>
    <p:embeddedFont>
      <p:font typeface="微软雅黑" panose="020B0503020204020204" pitchFamily="34" charset="-122"/>
      <p:regular r:id="rId42"/>
      <p:bold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NEU-HZ" panose="02010600010101010101" pitchFamily="2" charset="-122"/>
      <p:regular r:id="rId48"/>
      <p:italic r:id="rId49"/>
    </p:embeddedFont>
    <p:embeddedFont>
      <p:font typeface="楷体" panose="02010609060101010101" pitchFamily="49" charset="-122"/>
      <p:regular r:id="rId50"/>
    </p:embeddedFont>
    <p:embeddedFont>
      <p:font typeface="方正黑体_GBK" panose="03000509000000000000" pitchFamily="65" charset="-122"/>
      <p:regular r:id="rId51"/>
    </p:embeddedFont>
    <p:embeddedFont>
      <p:font typeface="方正书宋_GBK" panose="03000509000000000000" pitchFamily="65" charset="-122"/>
      <p:regular r:id="rId52"/>
    </p:embeddedFont>
    <p:embeddedFont>
      <p:font typeface="方正宋黑_GBK" panose="03000509000000000000" pitchFamily="65" charset="-122"/>
      <p:regular r:id="rId53"/>
    </p:embeddedFont>
    <p:embeddedFont>
      <p:font typeface="方正楷体_GBK" panose="03000509000000000000" pitchFamily="65" charset="-122"/>
      <p:regular r:id="rId54"/>
    </p:embeddedFont>
    <p:embeddedFont>
      <p:font typeface="MS Gothic" panose="020B0609070205080204" pitchFamily="49" charset="-128"/>
      <p:regular r:id="rId55"/>
    </p:embeddedFont>
    <p:embeddedFont>
      <p:font typeface="NEU-BZ" panose="02010600010101010101" pitchFamily="2" charset="-122"/>
      <p:regular r:id="rId56"/>
      <p:bold r:id="rId57"/>
      <p:italic r:id="rId58"/>
      <p:boldItalic r:id="rId59"/>
    </p:embeddedFont>
    <p:embeddedFont>
      <p:font typeface="方正隶变_GBK" panose="03000509000000000000" pitchFamily="65" charset="-122"/>
      <p:regular r:id="rId6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  <p:sld r:id="rId35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font" Target="fonts/font19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54" Type="http://schemas.openxmlformats.org/officeDocument/2006/relationships/font" Target="fonts/font18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8" Type="http://schemas.openxmlformats.org/officeDocument/2006/relationships/font" Target="fonts/font2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3.fntdata"/><Relationship Id="rId57" Type="http://schemas.openxmlformats.org/officeDocument/2006/relationships/font" Target="fonts/font21.fntdata"/><Relationship Id="rId61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60" Type="http://schemas.openxmlformats.org/officeDocument/2006/relationships/font" Target="fonts/font24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font" Target="fonts/font20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59" Type="http://schemas.openxmlformats.org/officeDocument/2006/relationships/font" Target="fonts/font23.fntdata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26" Type="http://schemas.openxmlformats.org/officeDocument/2006/relationships/slide" Target="slides/slide26.xml"/><Relationship Id="rId3" Type="http://schemas.openxmlformats.org/officeDocument/2006/relationships/slide" Target="slides/slide3.xml"/><Relationship Id="rId21" Type="http://schemas.openxmlformats.org/officeDocument/2006/relationships/slide" Target="slides/slide21.xml"/><Relationship Id="rId34" Type="http://schemas.openxmlformats.org/officeDocument/2006/relationships/slide" Target="slides/slide34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5" Type="http://schemas.openxmlformats.org/officeDocument/2006/relationships/slide" Target="slides/slide25.xml"/><Relationship Id="rId33" Type="http://schemas.openxmlformats.org/officeDocument/2006/relationships/slide" Target="slides/slide33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29" Type="http://schemas.openxmlformats.org/officeDocument/2006/relationships/slide" Target="slides/slide29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24" Type="http://schemas.openxmlformats.org/officeDocument/2006/relationships/slide" Target="slides/slide24.xml"/><Relationship Id="rId32" Type="http://schemas.openxmlformats.org/officeDocument/2006/relationships/slide" Target="slides/slide32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28" Type="http://schemas.openxmlformats.org/officeDocument/2006/relationships/slide" Target="slides/slide28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31" Type="http://schemas.openxmlformats.org/officeDocument/2006/relationships/slide" Target="slides/slide31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Relationship Id="rId22" Type="http://schemas.openxmlformats.org/officeDocument/2006/relationships/slide" Target="slides/slide22.xml"/><Relationship Id="rId27" Type="http://schemas.openxmlformats.org/officeDocument/2006/relationships/slide" Target="slides/slide27.xml"/><Relationship Id="rId30" Type="http://schemas.openxmlformats.org/officeDocument/2006/relationships/slide" Target="slides/slide30.xml"/><Relationship Id="rId35" Type="http://schemas.openxmlformats.org/officeDocument/2006/relationships/slide" Target="slides/slide3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期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中综合训练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三、按要求完成句子练习。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用与加点词语意思相近的词语补全句子。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在本次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探寻文化宝藏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研学活动中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我们将畅游字海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体会深厚的汉字文化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阅读诗文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悠久的经典文化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走近民俗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多彩的风俗文化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观赏熊猫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可爱的国宝是如何带着优秀的中华文化走向世界的。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6901" y="3673303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11446" y="32617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领会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84025" y="40619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领</a:t>
            </a:r>
            <a:r>
              <a:rPr lang="zh-CN" altLang="en-US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21733" y="40619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感受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8" y="861094"/>
            <a:ext cx="1073988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按后面括号里的要求补全语段。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最喜欢读这些承载着国家深厚历史与文化的经典著作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wavy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喜欢到读起来就分不清白天黑夜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喜欢到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仿照画线句子用夸张手法续写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用上景物描写表达喜欢的心情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508" y="2360120"/>
            <a:ext cx="1045521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读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起来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十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不吃饭也不觉得饿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9509" y="3923654"/>
            <a:ext cx="1013603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我喜欢在院子里读书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阳光和煦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鸟儿欢唱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微风轻拂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仿佛周围的一切都与我一起陶醉在书的世界里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2694" y="841079"/>
            <a:ext cx="11464506" cy="108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四、综合修改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下面一段话中有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个错别字、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处标点不当、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处语病。请用规范的修改符号把它们改正过来。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5611" y="1785667"/>
            <a:ext cx="10826151" cy="4839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班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会课上，同学们就“中国式过马路”这一话题展开了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讨论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。有同学说，这一现象充分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爆露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了大家的素质：还有同学说，很多人因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为知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道闯红灯危险，所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以总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觉得不会发生在自己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身上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，才觉得这不是什么大事。大家越辩越热烈。通过这次班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会课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，使同学们受益匪浅。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096613" y="3772274"/>
            <a:ext cx="906044" cy="891446"/>
            <a:chOff x="879624" y="2510286"/>
            <a:chExt cx="906044" cy="891446"/>
          </a:xfrm>
        </p:grpSpPr>
        <p:sp>
          <p:nvSpPr>
            <p:cNvPr id="10" name="椭圆 9"/>
            <p:cNvSpPr/>
            <p:nvPr/>
          </p:nvSpPr>
          <p:spPr>
            <a:xfrm>
              <a:off x="879624" y="2813094"/>
              <a:ext cx="862913" cy="588638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 flipV="1">
              <a:off x="896876" y="2510286"/>
              <a:ext cx="250436" cy="32277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1540642" y="2557338"/>
              <a:ext cx="245026" cy="294608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7123261" y="3764053"/>
            <a:ext cx="931922" cy="891446"/>
            <a:chOff x="896876" y="2510286"/>
            <a:chExt cx="931922" cy="891446"/>
          </a:xfrm>
        </p:grpSpPr>
        <p:sp>
          <p:nvSpPr>
            <p:cNvPr id="14" name="椭圆 13"/>
            <p:cNvSpPr/>
            <p:nvPr/>
          </p:nvSpPr>
          <p:spPr>
            <a:xfrm>
              <a:off x="896876" y="2813094"/>
              <a:ext cx="921211" cy="588638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 flipV="1">
              <a:off x="896876" y="2510286"/>
              <a:ext cx="250436" cy="32277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1583772" y="2557338"/>
              <a:ext cx="245026" cy="294608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9201243" y="4741357"/>
            <a:ext cx="897418" cy="891446"/>
            <a:chOff x="879624" y="2510286"/>
            <a:chExt cx="897418" cy="891446"/>
          </a:xfrm>
        </p:grpSpPr>
        <p:sp>
          <p:nvSpPr>
            <p:cNvPr id="18" name="椭圆 17"/>
            <p:cNvSpPr/>
            <p:nvPr/>
          </p:nvSpPr>
          <p:spPr>
            <a:xfrm>
              <a:off x="879624" y="2813094"/>
              <a:ext cx="857163" cy="588638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 flipV="1">
              <a:off x="896876" y="2510286"/>
              <a:ext cx="250436" cy="32277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1532016" y="2557338"/>
              <a:ext cx="245026" cy="294608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6174084" y="2863578"/>
            <a:ext cx="811156" cy="768142"/>
            <a:chOff x="905502" y="2527538"/>
            <a:chExt cx="811156" cy="768142"/>
          </a:xfrm>
        </p:grpSpPr>
        <p:sp>
          <p:nvSpPr>
            <p:cNvPr id="22" name="椭圆 21"/>
            <p:cNvSpPr/>
            <p:nvPr/>
          </p:nvSpPr>
          <p:spPr>
            <a:xfrm>
              <a:off x="1049935" y="2813094"/>
              <a:ext cx="507960" cy="482586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 flipV="1">
              <a:off x="905502" y="2527538"/>
              <a:ext cx="250436" cy="32277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1471632" y="2574590"/>
              <a:ext cx="245026" cy="294608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9398720" y="2888278"/>
            <a:ext cx="664509" cy="734813"/>
            <a:chOff x="905502" y="2527539"/>
            <a:chExt cx="664509" cy="734813"/>
          </a:xfrm>
        </p:grpSpPr>
        <p:sp>
          <p:nvSpPr>
            <p:cNvPr id="26" name="椭圆 25"/>
            <p:cNvSpPr/>
            <p:nvPr/>
          </p:nvSpPr>
          <p:spPr>
            <a:xfrm>
              <a:off x="1064265" y="2869198"/>
              <a:ext cx="401957" cy="393154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-25000" dirty="0"/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 flipV="1">
              <a:off x="905502" y="2527539"/>
              <a:ext cx="288743" cy="34165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324985" y="2574590"/>
              <a:ext cx="245026" cy="294608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3114846" y="5897488"/>
            <a:ext cx="1337326" cy="647013"/>
            <a:chOff x="4639117" y="725013"/>
            <a:chExt cx="1019773" cy="476407"/>
          </a:xfrm>
        </p:grpSpPr>
        <p:sp>
          <p:nvSpPr>
            <p:cNvPr id="31" name="圆角矩形 30"/>
            <p:cNvSpPr/>
            <p:nvPr/>
          </p:nvSpPr>
          <p:spPr>
            <a:xfrm>
              <a:off x="4639117" y="861603"/>
              <a:ext cx="316423" cy="339817"/>
            </a:xfrm>
            <a:prstGeom prst="roundRect">
              <a:avLst/>
            </a:prstGeom>
            <a:noFill/>
            <a:ln w="19050">
              <a:solidFill>
                <a:srgbClr val="F108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/>
            <p:cNvSpPr/>
            <p:nvPr/>
          </p:nvSpPr>
          <p:spPr>
            <a:xfrm flipH="1">
              <a:off x="4860400" y="725013"/>
              <a:ext cx="798490" cy="285593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4932680" y="770819"/>
              <a:ext cx="79937" cy="77035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5058474" y="737296"/>
              <a:ext cx="75167" cy="69639"/>
            </a:xfrm>
            <a:prstGeom prst="ellipse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6284850" y="260152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E7258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暴</a:t>
            </a:r>
            <a:endParaRPr lang="zh-CN" altLang="en-US" sz="3200" dirty="0">
              <a:solidFill>
                <a:srgbClr val="E7258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096613" y="34314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7258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虽然</a:t>
            </a:r>
            <a:endParaRPr lang="zh-CN" altLang="en-US" sz="3200" dirty="0">
              <a:solidFill>
                <a:srgbClr val="E7258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072343" y="345711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7258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但是</a:t>
            </a:r>
            <a:endParaRPr lang="zh-CN" altLang="en-US" sz="3200" dirty="0">
              <a:solidFill>
                <a:srgbClr val="E7258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191097" y="443959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7258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激烈</a:t>
            </a:r>
            <a:endParaRPr lang="zh-CN" altLang="en-US" sz="3200" dirty="0">
              <a:solidFill>
                <a:srgbClr val="E7258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594013" y="265013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7258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200" dirty="0">
              <a:solidFill>
                <a:srgbClr val="E7258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964433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五、日积月累。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根据课文内容填空。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过去的日子如轻烟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如薄雾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春城无处不飞花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何时复西归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日久见人心。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0506" y="248286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被微风吹散了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25400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被初阳蒸融了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90295" y="409755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寒食东风御柳斜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76486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百川东到海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561035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路遥知马力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2964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按要求填空。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一些传统习俗是有着浓浓的寓意的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过年时吃年糕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寓意万事如意年年高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过年时吃鱼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寓意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元宵节吃汤圆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寓意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0161" y="246391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年年有余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0252" y="33202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团团圆圆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372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8"/>
            <a:ext cx="100187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巧填诗词名句。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王叔叔的一番开解使我如沐春风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茅塞顿开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真是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明明贪玩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学习不够努力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妈妈看到了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就用诗句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告诫他要努力学习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免得将来后悔。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7783" y="245699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听君一席话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4832" y="245699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胜读十年书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7783" y="401129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少壮不努力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13625" y="401129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老大徒伤悲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692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8"/>
            <a:ext cx="1078651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我看书时经常囫囵吞枣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浏览一下就翻过去了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爷爷告诉我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“‘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读书一定要认真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要下苦功夫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这样才能有收获。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68215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读书须用意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24840" y="162022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一字值千金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53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24371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六、快乐读书吧。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根据书中的情节判断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对的打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 √”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错的打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“✕”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《鲁滨逊漂流记》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鲁滨逊流落荒岛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无法估算日子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他坚持每天在大木杆上用刀子刻一道痕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做成日历记录时间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可见他是一个聪明能干、不畏艰难、顽强生存的人。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028049" y="393472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581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24371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《骑鹅旅行记》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在格里敏大楼里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黑老鼠企图趁灰老鼠外出参加鹤舞表演时占领灰老鼠的大谷仓。尼尔斯加入保护灰老鼠大楼的行动中。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《汤姆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索亚历险记》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汤姆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索亚是一个热爱自由、喜欢冒险的孩子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同时他又很有趣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还有点儿虚荣心。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5358203" y="254154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872773" y="40585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545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1108844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读名著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巧推荐。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从《鲁滨逊漂流记》 《骑鹅旅行记》 《汤姆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索亚历险记》这三本书中选择你最喜欢的一本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从主要内容、人物、故事情节等方面中任选一个方面写一段推荐语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把它推荐给你的朋友吧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推荐书名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推荐理由</a:t>
            </a:r>
            <a:r>
              <a:rPr lang="en-US" altLang="zh-CN" sz="30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000" dirty="0"/>
          </a:p>
        </p:txBody>
      </p:sp>
      <p:sp>
        <p:nvSpPr>
          <p:cNvPr id="6" name="矩形 5"/>
          <p:cNvSpPr/>
          <p:nvPr/>
        </p:nvSpPr>
        <p:spPr>
          <a:xfrm>
            <a:off x="3152680" y="3762562"/>
            <a:ext cx="21082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骑鹅旅行记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4351064"/>
            <a:ext cx="1108844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这本书中的想象特别奇特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人可以变得像拇指一样小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还能听懂动物的话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笨笨的家鹅可以像大雁一样飞上蓝天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主人公可以骑着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飞鹅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旅行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这些离奇的情节会一直吸引着你读下去。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000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409358" y="5064880"/>
            <a:ext cx="910255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3562" y="5786623"/>
            <a:ext cx="109903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03562" y="6516312"/>
            <a:ext cx="109903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734759" cy="5800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一、阅读语段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完成后面的练习。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传统节日是中华民族的集体记忆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它能唤醒我们心中的美好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听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biān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pào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声声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是春节到了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桌上摆着用榛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zhēn</a:t>
            </a:r>
            <a:r>
              <a:rPr lang="en-US" altLang="zh-CN" sz="3200" dirty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zhēng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子、栗子、蜜饯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jiàn</a:t>
            </a:r>
            <a:r>
              <a:rPr lang="en-US" altLang="zh-CN" sz="3200" dirty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qiàn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等掺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cān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chān</a:t>
            </a:r>
            <a:r>
              <a:rPr lang="en-US" altLang="zh-CN" sz="3200" dirty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和成的杂拌儿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盘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pēn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pán</a:t>
            </a:r>
            <a:r>
              <a:rPr lang="en-US" altLang="zh-CN" sz="3200" dirty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子里放着热腾腾的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jiǎo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zi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人们穿上新衣新鞋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处处显出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wàn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xiànɡ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ɡēnɡ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xīn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的气象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春雨里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多了份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qī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liánɡ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清明节的雨丝寄托着人们对亲人的哀思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明月当空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一片明朗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人们对月乞巧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22646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七、阅读与鉴赏。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2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迢迢牵牛星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札札弄机杼。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终日不成章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泣涕零如雨。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相去复几许。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盈盈一水间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补充全诗。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1262" y="240336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皎皎河汉女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06593" y="240336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纤纤擢素手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09730" y="384923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河汉清且浅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44499" y="461173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脉脉不得语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100730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这首诗取材于我国古代神话传说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它写的虽然是天上的事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却反映的是现实的生活。人们常用这一神话比喻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这首诗中有一个很关键的过渡性句子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它既是前因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又是后果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这个句子是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92168" y="946407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《牛郎织女》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7505" y="256155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夫妻离别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99300" y="4038206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终日不成章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泣涕零如雨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57598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这首诗在刻画织女时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并没有孤立静止地去写她的思想活动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而是通过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来揭示人物的内心世界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显得含蓄深沉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极富艺术感染力。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71763" y="17077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动作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7326" y="17249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情态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998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0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在安徽合肥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有这样一条路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路不长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路牌上仅有三个字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延乔路。每当有人轻轻念出这路名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便能掀开历史厚重的幕布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再回到那个革命年代。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solidFill>
                  <a:srgbClr val="A46AA6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1927</a:t>
            </a:r>
            <a:r>
              <a:rPr lang="zh-CN" altLang="zh-CN" sz="30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</a:t>
            </a:r>
            <a:r>
              <a:rPr lang="en-US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0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日深夜</a:t>
            </a:r>
            <a:r>
              <a:rPr lang="en-US" altLang="zh-CN" sz="30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铁镣叮当的长巷</a:t>
            </a:r>
            <a:r>
              <a:rPr lang="en-US" altLang="zh-CN" sz="30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阴森幽暗的牢房。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一个革命者被押赴刑场。他身着短衣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皮肤黝黑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拖着沉重的脚镣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浑身血污。在此之前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他经历了敌人的严刑拷打、威逼利诱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但他始终以钢铁般的意志严守机密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宁死不肯透露一个字。敌人从他口中得不到任何秘密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便决定将他押赴刑场</a:t>
            </a:r>
            <a:r>
              <a:rPr lang="zh-CN" altLang="zh-CN" sz="30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484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③</a:t>
            </a:r>
            <a:r>
              <a:rPr lang="zh-CN" altLang="zh-CN" sz="30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那晚</a:t>
            </a:r>
            <a:r>
              <a:rPr lang="en-US" altLang="zh-CN" sz="30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龙华刑场的月亮异常清冷。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面对敌人的屠刀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年轻的面庞满是坚毅。监斩官喝令他跪下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他毅然屹立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毫不理会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目光中透露着藐视。几个刽子手强行把他按下去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但是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刽子手们刚一松手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他就一跃而起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昂然挺立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并高声道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0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革命者光明磊落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视死如归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只有站着死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绝不下跪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0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那声音刺破至暗的黑夜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响彻天际。最后刽子手们恼羞成怒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一拥而上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再次将他强按在地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而他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依旧挺直脊梁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高昂头颅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以不屈的姿态面对敌人的屠刀。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④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他叫陈延年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陈独秀长子。那时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他才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岁。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412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908066" cy="5800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锤炼意志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⑤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陈延年出生在书香世家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从小聪敏好学。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1915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岁的陈延年带着弟弟乔年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辞别母亲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离开家乡来到上海求学。一日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上海北风大作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异常寒冷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一个衣着单薄的年轻人在街头徘徊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路过的好心人看着实在于心不忍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请他到自己的寓所穿衣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却被年轻人婉言谢绝了。没人想到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这个年轻人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就是陈独秀的儿子陈延年。原来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兄弟两人来到上海后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不愿像纨绔子弟一样依赖家庭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决意锻炼自己的独立能力。这样的环境下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两人却从没落下学习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双双考入了上海复旦大学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955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90806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A46AA6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⑥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1924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月的广州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身在社会底层的车夫们发现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不知什么时候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在万福路、大南路车夫们聚集的地方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多了一个奇怪的人。这人特别喜欢和车夫们交朋友、拉家常。他总是虚心地请教拉车要领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没多久就像一个老练的黄包车夫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865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908066" cy="4446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⑦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最奇怪的是他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人傻钱多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谁家工人生病或者有事不能出车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他就会主动帮忙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拉车挣的工钱全部交给工人。渐渐地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大家都喜欢他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有什么问题都告诉他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而他也经常给工人们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出招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教车夫们用集体的力量对付黑社会人物的敲诈勒索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学会团结斗争。工友们一定想不到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他就是刚被任命为中央驻粤特派员没多久的陈延年。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798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2693" y="861095"/>
            <a:ext cx="10869283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文章描写了陈延年人生中的三个事件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请你在括号里用小标题概括其中两个事件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50772" y="2648277"/>
            <a:ext cx="30893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2152" y="3546994"/>
            <a:ext cx="1826141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锤炼意志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39549" y="4322255"/>
            <a:ext cx="31117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3650" y="2740610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视死如归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82352" y="453188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乐于助人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890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2693" y="861095"/>
            <a:ext cx="10869283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在这三个事件中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作者是怎样安排详略的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你认为这样安排有什么好处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475" y="2665561"/>
            <a:ext cx="110590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在这三件事中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作者把第一件事和第三件事描述得比较详细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第二件事安排得比较简略。这样可以突出陈延年崇高的精神品质及人们对陈延年的怀念、赞美之情。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211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338610" cy="445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传统节日是中华民族的集体记忆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它能唤醒我们心中的美好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听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biān</a:t>
            </a:r>
            <a:r>
              <a:rPr lang="en-US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pào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声声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是春节到了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桌上摆着用</a:t>
            </a:r>
            <a:r>
              <a:rPr lang="zh-CN" altLang="zh-CN" sz="31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榛</a:t>
            </a:r>
            <a:r>
              <a:rPr lang="en-US" altLang="zh-CN" sz="31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1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zhēn</a:t>
            </a:r>
            <a:r>
              <a:rPr lang="en-US" altLang="zh-CN" sz="3100" dirty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1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1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zhēng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子、栗子、蜜饯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jiàn</a:t>
            </a:r>
            <a:r>
              <a:rPr lang="en-US" altLang="zh-CN" sz="3100" dirty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1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qiàn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等掺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cān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chān</a:t>
            </a:r>
            <a:r>
              <a:rPr lang="en-US" altLang="zh-CN" sz="3100" dirty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1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和成的杂拌儿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盘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pēn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pán</a:t>
            </a:r>
            <a:r>
              <a:rPr lang="en-US" altLang="zh-CN" sz="3100" dirty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1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子里放着热腾腾的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jiǎo</a:t>
            </a:r>
            <a:r>
              <a:rPr lang="en-US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zi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人们穿上新衣新鞋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处处显出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wàn</a:t>
            </a:r>
            <a:r>
              <a:rPr lang="en-US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xiànɡ</a:t>
            </a:r>
            <a:r>
              <a:rPr lang="en-US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ɡēnɡ</a:t>
            </a:r>
            <a:r>
              <a:rPr lang="en-US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xīn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的气象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看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春雨里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多了份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</a:t>
            </a:r>
            <a:r>
              <a:rPr lang="en-US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mò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qī</a:t>
            </a:r>
            <a:r>
              <a:rPr lang="en-US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liánɡ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1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清明节的雨丝寄托着人们对亲人的哀思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明月当空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一片明朗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人们对月乞巧</a:t>
            </a:r>
            <a:r>
              <a:rPr lang="en-US" altLang="zh-CN" sz="31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4485" y="5334637"/>
            <a:ext cx="81232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根据拼音写出相应的词语。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给加点字选择正确的读音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 √”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0945" y="1608805"/>
            <a:ext cx="97975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鞭炮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00217" y="2848224"/>
            <a:ext cx="97975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饺子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15250" y="3437626"/>
            <a:ext cx="177484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万象更新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6334" y="4093213"/>
            <a:ext cx="97975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寂寞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87209" y="4093213"/>
            <a:ext cx="97975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凄凉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226457" y="16088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826089" y="21781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092048" y="21781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343469" y="28266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360434" y="174634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25149" y="23308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153487" y="236937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46516" y="296567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21678" y="4928904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954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7692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文章第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自然段中画横线的句子是环境描写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下列对这两个句子的分析不恰当的一项是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交代事情发生的时间、地点。　　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烘托了陈延年坚毅冷静的内心世界。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渲染了当时恐怖的氛围。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给人一种清冷寂寥的美感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29055" y="17755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819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7692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我们学习了一些刻画人物形象的方法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请选择一种方法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体会陈延年这一人物形象。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借助典型事例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体会人物形象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关注人物语言、动作、神态等描写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体会人物形象。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通过描写周围的人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间接体会人物形象。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我借助方法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对陈延年这一人物形象进行分析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从中感受到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9025" y="48637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12517" y="5614258"/>
            <a:ext cx="54168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陈延年视死如归的英雄气概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307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有三位同学为这篇文章补充了结尾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你最喜欢哪一个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说说理由。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现在的延乔路虽然不长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但两旁有住宅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有小学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有万家灯火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有和平安居。这条路的尽头通向繁华大道。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少年有志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一身正气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让无数人前赴后继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成为像他一样有血性的人。他们用鲜血踏出一条为党为民的道路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值得我们永远铭记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247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年轻的生命永远停留在那一刻。如今这繁华盛世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多希望你能看到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我更喜欢结尾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4345766" y="244151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596" y="2272474"/>
            <a:ext cx="108347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个结尾对如今的延乔路进行了环境描写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与文章开头前后照应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通过环境的今昔对比突出文章的中心</a:t>
            </a:r>
            <a:r>
              <a:rPr lang="en-US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325750" y="3026292"/>
            <a:ext cx="49489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7079" y="3791168"/>
            <a:ext cx="105676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7079" y="4495659"/>
            <a:ext cx="105676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9459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55529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八、习作。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生活有许多滋味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难过的、愤怒的、愧疚的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请以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的滋味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为题写一篇习作。注意写清楚什么事情使你产生这样的感受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把印象深刻的内容写具体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把情感真实地表达出来。不少于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450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另纸写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方正楷体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05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3316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文段中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字用部首查字法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应查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字的第六笔是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选出与文段中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明朗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一词的意思一致的一项。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态度明朗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月色明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朗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性格明朗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文风健康明朗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59450" y="917969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亠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或衣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3612" y="17496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59660" y="25415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3695998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87079" y="3670119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93993" y="4437870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84075" y="4437870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下列诗句中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加点字词的解释不正确的一项是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何当金络脑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何当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什么时候。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 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烈火焚烧若等闲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若等闲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好像很悠闲。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粉骨碎身浑不怕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浑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全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全然。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任尔东西南北风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尔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你。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9350" y="2890391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609548" y="3687371"/>
            <a:ext cx="1349977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609548" y="4466150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10950" y="5266627"/>
            <a:ext cx="101784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00866" y="18358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下面句子中加点词语运用有误的一项是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遇到不顺心的事时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心平气和更能帮助我们解决问题。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哥哥的一番俏皮话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把原本闷闷不乐的我逗得哄堂大笑。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姐姐的钢笔不见了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她在家里翻箱倒柜地找了一下午。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考古学家的发现使这件珍贵的青铜器重见天日。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53533" y="2143664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77840" y="1066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195186" y="2890391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84567" y="3695537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797707" y="4507975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41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1"/>
            <a:ext cx="1100645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下列句子中标点符号使用正确的一项是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中医认为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荠菜味辛甘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具有和脾、利水、止血、明目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等祛病养生功效。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上周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学校开展了《读书伴我成长》的主题活动。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嫦娥四号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探测器为何选在月球背面着陆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据专家解释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那里更有利于开展天文观测。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喷泉之所以漂亮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是因为有了压力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水滴之所以穿石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是因为有了目标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5238" y="10518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1"/>
            <a:ext cx="106657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写一本书的梗概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下列方法错误的一项是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注重细节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内容丰富。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筛选概括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合并成段。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读懂内容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把握脉络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锤炼语言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连贯表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达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46831" y="10518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617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1"/>
            <a:ext cx="1100645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下列诗句没有被赋予人的品格和志向的一项是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梅须逊雪三分白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雪却输梅一段香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不要人夸好颜色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只留清气满乾坤。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荷尽已无擎雨盖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菊残犹有傲霜枝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粉骨碎身浑不怕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要留清白在人间。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07880" y="10518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18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2419</Words>
  <Application>Microsoft Office PowerPoint</Application>
  <PresentationFormat>宽屏</PresentationFormat>
  <Paragraphs>264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8" baseType="lpstr">
      <vt:lpstr>Times New Roman</vt:lpstr>
      <vt:lpstr>方正大标宋简体</vt:lpstr>
      <vt:lpstr>方正大标宋_GBK</vt:lpstr>
      <vt:lpstr>方正仿宋_GBK</vt:lpstr>
      <vt:lpstr>汉仪雅酷黑 95W</vt:lpstr>
      <vt:lpstr>方正小标宋_GBK</vt:lpstr>
      <vt:lpstr>华文宋体</vt:lpstr>
      <vt:lpstr>NEU-XT</vt:lpstr>
      <vt:lpstr>微软雅黑</vt:lpstr>
      <vt:lpstr>Calibri</vt:lpstr>
      <vt:lpstr>NEU-HZ</vt:lpstr>
      <vt:lpstr>楷体</vt:lpstr>
      <vt:lpstr>方正黑体_GBK</vt:lpstr>
      <vt:lpstr>宋体</vt:lpstr>
      <vt:lpstr>方正书宋_GBK</vt:lpstr>
      <vt:lpstr>方正宋黑_GBK</vt:lpstr>
      <vt:lpstr>方正楷体_GBK</vt:lpstr>
      <vt:lpstr>Arial</vt:lpstr>
      <vt:lpstr>MS Gothic</vt:lpstr>
      <vt:lpstr>NEU-BZ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279</cp:revision>
  <dcterms:created xsi:type="dcterms:W3CDTF">2019-06-19T02:08:00Z</dcterms:created>
  <dcterms:modified xsi:type="dcterms:W3CDTF">2026-03-16T08:17:10Z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