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9" r:id="rId8"/>
    <p:sldId id="536" r:id="rId9"/>
    <p:sldId id="537" r:id="rId10"/>
    <p:sldId id="538" r:id="rId11"/>
    <p:sldId id="523" r:id="rId12"/>
    <p:sldId id="524" r:id="rId13"/>
    <p:sldId id="498" r:id="rId14"/>
    <p:sldId id="533" r:id="rId15"/>
    <p:sldId id="545" r:id="rId16"/>
    <p:sldId id="540" r:id="rId17"/>
    <p:sldId id="541" r:id="rId18"/>
    <p:sldId id="548" r:id="rId19"/>
    <p:sldId id="549" r:id="rId20"/>
    <p:sldId id="550" r:id="rId21"/>
    <p:sldId id="551" r:id="rId22"/>
    <p:sldId id="546" r:id="rId23"/>
    <p:sldId id="547" r:id="rId24"/>
    <p:sldId id="542" r:id="rId25"/>
    <p:sldId id="543" r:id="rId26"/>
    <p:sldId id="544" r:id="rId27"/>
    <p:sldId id="427" r:id="rId2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29"/>
    </p:embeddedFont>
    <p:embeddedFont>
      <p:font typeface="方正仿宋_GBK" panose="03000509000000000000" pitchFamily="65" charset="-122"/>
      <p:regular r:id="rId30"/>
    </p:embeddedFont>
    <p:embeddedFont>
      <p:font typeface="方正黑体_GBK" panose="03000509000000000000" pitchFamily="65" charset="-122"/>
      <p:regular r:id="rId31"/>
    </p:embeddedFont>
    <p:embeddedFont>
      <p:font typeface="方正小标宋_GBK" panose="03000509000000000000" pitchFamily="65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方正楷体_GBK" panose="03000509000000000000" pitchFamily="65" charset="-122"/>
      <p:regular r:id="rId35"/>
    </p:embeddedFont>
    <p:embeddedFont>
      <p:font typeface="NEU-HZ" panose="02010600010101010101" pitchFamily="2" charset="-122"/>
      <p:regular r:id="rId36"/>
      <p: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方正大标宋简体" panose="02010600030101010101" charset="-122"/>
      <p:regular r:id="rId42"/>
    </p:embeddedFont>
    <p:embeddedFont>
      <p:font typeface="NEU-BZ" panose="02010600010101010101" pitchFamily="2" charset="-122"/>
      <p:regular r:id="rId43"/>
      <p:bold r:id="rId44"/>
      <p:italic r:id="rId45"/>
      <p:boldItalic r:id="rId46"/>
    </p:embeddedFont>
    <p:embeddedFont>
      <p:font typeface="方正书宋_GBK" panose="03000509000000000000" pitchFamily="65" charset="-122"/>
      <p:regular r:id="rId47"/>
    </p:embeddedFont>
    <p:embeddedFont>
      <p:font typeface="NEU-XT" panose="02020503000000020003" pitchFamily="18" charset="-122"/>
      <p:regular r:id="rId48"/>
    </p:embeddedFont>
    <p:embeddedFont>
      <p:font typeface="方正隶变_GBK" panose="03000509000000000000" pitchFamily="65" charset="-122"/>
      <p:regular r:id="rId49"/>
    </p:embeddedFont>
    <p:embeddedFont>
      <p:font typeface="方正宋黑_GBK" panose="03000509000000000000" pitchFamily="65" charset="-122"/>
      <p:regular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26" Type="http://schemas.openxmlformats.org/officeDocument/2006/relationships/slide" Target="slides/slide26.xml"/><Relationship Id="rId3" Type="http://schemas.openxmlformats.org/officeDocument/2006/relationships/slide" Target="slides/slide3.xml"/><Relationship Id="rId21" Type="http://schemas.openxmlformats.org/officeDocument/2006/relationships/slide" Target="slides/slide21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5" Type="http://schemas.openxmlformats.org/officeDocument/2006/relationships/slide" Target="slides/slide25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24" Type="http://schemas.openxmlformats.org/officeDocument/2006/relationships/slide" Target="slides/slide24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Relationship Id="rId22" Type="http://schemas.openxmlformats.org/officeDocument/2006/relationships/slide" Target="slides/slide22.xml"/><Relationship Id="rId27" Type="http://schemas.openxmlformats.org/officeDocument/2006/relationships/slide" Target="slides/slide2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4.pn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4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第六单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14386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【成长需要感恩】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师恩难忘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六年的小学生活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教过你的老师有很多位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请你仿照例子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为自己印象深刻的三位老师签名留念。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教艺高超的童老师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959983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知识渊博的陈老师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74432" y="3959983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能歌善舞的梁老师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4117" y="4742271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爱生如子的李老师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101593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四、阅读与鉴赏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非连续性文本阅读。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毕业联欢会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红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旗小学将召开六年级毕业联欢会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下面是本次联欢会的海报初稿和节目单。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966421"/>
            <a:ext cx="6142252" cy="4633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66421"/>
            <a:ext cx="6809740" cy="53029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8002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歌伴舞《闪闪红星》由哪个班级选送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班　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班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班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班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十年树木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百年树人。师恩难忘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永记于心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适合作为哪个节目的串词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小品《同桌》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合唱《明天会更好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独舞《孔雀舞》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小合唱《老师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您好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70926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4202" y="33541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47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8002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下面哪个节目适合安排在第三篇章演出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小品《同桌》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诗朗诵《放飞梦想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游戏《趣猜成语》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歌舞《感恩的心》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9274655" y="11975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800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881408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请为毕业联欢会的海报设计一句动人的宣传语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并说明这样设计的理由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234" y="2570672"/>
            <a:ext cx="1072263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青春不散场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梦想正起航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理由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虽然小学生活结束了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但同学们正值青春年华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美好的未来才刚刚开始。希望同学们前程似锦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为梦想努力奋斗。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134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8771"/>
            <a:ext cx="109425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2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32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再见了</a:t>
            </a:r>
            <a:r>
              <a:rPr lang="en-US" altLang="zh-CN" sz="32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亲爱的母校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姜秀芳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①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岁月匆匆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花开花落。小学的学习生活转眼就过去了。而今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我们即将毕业。在即将告别母校的时刻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我们的心情格外激动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每个人的心中都充满了留恋之情。回首往事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六年的小学生活历历在目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母校的一草一木、一砖一瓦是那样熟悉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那样亲切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31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46407"/>
            <a:ext cx="10942572" cy="5923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②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忘不了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敬爱的老师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忘不了您那谆谆教诲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忘不了您那慈祥的目光。杨老师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还记得吗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还记得我这个曾经口吃的学生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吗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从小口齿就不伶俐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说话吃力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上学后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同学们叫我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小结巴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我伤心极了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恨自己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经常偷偷地哭。父母带我到处求医寻药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都没见效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而您对我关怀备至。有一天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您把我叫到办公室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送给我一本《绕口令》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并温和地嘱咐我天天读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天天背。是您那温柔、期待、信任的目光鼓舞了我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在您的指导下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我苦练说话本领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终于改掉了口吃。在年级朗读比赛中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我居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然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671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34265"/>
            <a:ext cx="109425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获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得了第一名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这次比赛我会牢记一辈子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因为那项荣誉里有您的一份心血。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③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忘不了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亲爱的同学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忘不了我们朝夕相处的那些时光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忘不了我们结下的深情厚谊。六年中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我们一起度过这段美好的岁月。我们曾经在知识的海洋中奋力拼搏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曾经在平整的操场上尽情玩耍。六年了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转眼间要分别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心中怎能平静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记得四年级时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我不慎被玻璃扎伤了脚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行走困难。是你们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比我瘦小的同学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替我拿书包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搀扶着我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一步一步艰难地上下楼梯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56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84340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一、知识大回顾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根据要求选择。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下列加点字的读音完全正确的一项是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jī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觉醒来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jiào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fèn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贮藏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矜持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jīn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描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红摹纸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mú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承载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zǎi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48444" y="25863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63507" y="358515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50311" y="35851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57036" y="436986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93111" y="43439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74272" y="514595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36049" y="512869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546274" y="59220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67232" y="591340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46407"/>
            <a:ext cx="109425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们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使我没少听一节课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没少做一次作业。这种情同手足的同窗情谊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我怎能忘记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④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忘不了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美丽的校园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您像一位温和的母亲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用甘甜的乳汁哺育着我们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使我们茁壮成长。在这里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我们受到了严格的教育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在这里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我们养成了奋发努力、团结友爱、讲文明、守纪律的好作风。我们在您温暖的怀抱中获得了知识的琼浆、智慧的力量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懂得了做人的道理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979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46407"/>
            <a:ext cx="109425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⑤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对母校的回忆是温馨而美好的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对母校的感激是真挚而无尽的。让我们再一次感谢老师们的辛勤培育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再见了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哺育我们成长的母校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947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946408"/>
            <a:ext cx="10916692" cy="1936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小作者在即将离开母校的时候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心中充满了留恋。其留恋之情具体体现在以下三个方面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请根据短文内容概括信息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将思维导图补充完整。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640" y="2882644"/>
            <a:ext cx="11082676" cy="24618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2576" y="4498500"/>
            <a:ext cx="1944594" cy="6062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18057" y="4498500"/>
            <a:ext cx="1635899" cy="5576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65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5"/>
            <a:ext cx="1075714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短文第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②③④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自然段之间是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并列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54349" y="12132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699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505460" y="946408"/>
            <a:ext cx="1027391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作者在抒写与老师以及校园之间的深情时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采用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这样写的好处是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97929" y="22911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1915166"/>
            <a:ext cx="1004530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增加亲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切感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拉近作者与读者之间的距离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更能表达感激与不舍之情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918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2693" y="841078"/>
            <a:ext cx="11162582" cy="1867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毕业前夕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小作者所在班级将举办一次以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难忘的小学生活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为主题的活动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本次活动共分四个板块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其中一个板块的内容已确定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请你再策划三个。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5568"/>
          <a:stretch/>
        </p:blipFill>
        <p:spPr>
          <a:xfrm>
            <a:off x="353682" y="3766706"/>
            <a:ext cx="10695964" cy="26457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1031" y="1933270"/>
            <a:ext cx="3628615" cy="171570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114707" y="5590718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重温童年梦</a:t>
            </a:r>
          </a:p>
        </p:txBody>
      </p:sp>
      <p:sp>
        <p:nvSpPr>
          <p:cNvPr id="10" name="矩形 9"/>
          <p:cNvSpPr/>
          <p:nvPr/>
        </p:nvSpPr>
        <p:spPr>
          <a:xfrm>
            <a:off x="5841154" y="5573465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追</a:t>
            </a: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忆同学情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67601" y="5556212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乘</a:t>
            </a:r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风破浪时</a:t>
            </a:r>
            <a:endParaRPr lang="zh-CN" altLang="en-US" sz="34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311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803770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五、交流与表达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六年的小学时光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给你留下了许多美好的回忆。临近毕业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你一定有许多话想对自己最喜欢的老师或同学说。写封信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诉说自己的心声吧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注意书信的格式。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另纸写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246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2" y="861095"/>
            <a:ext cx="1135236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0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下列说法不正确的一项是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《老师领进门》写了田老师用讲故事的方式引导学生学习诗句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表现了田老师善于教学的特点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表达了学生对老师的感激、敬爱之情。</a:t>
            </a:r>
          </a:p>
          <a:p>
            <a:pPr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《作文上的红双圈》这篇文章写了语文老师在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作文上打的红双圈对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的人生影响至深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是那一个个红双圈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引导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步入文学的殿堂。</a:t>
            </a:r>
          </a:p>
          <a:p>
            <a:pPr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何其芳的《我为少男少女们歌唱》表现了诗人浓郁的生活热情和激昂的生活态度。</a:t>
            </a:r>
          </a:p>
          <a:p>
            <a:pPr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《聪明在于学习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天才在于积累》是著名数学家陈景润先生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1956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年在北京大学作的一次演讲。文章通过演讲的方式回忆自己在学习生活过程中的一些收获和思考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同时也引发了学生思考如何投入将来的学习和生活。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5007" y="861094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0569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关于毕业联欢会活动策划书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下面说法不正确的一项是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策划书是一种应用文体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是以非连续性文本的形式呈现的。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策划书分为活动时间、活动地点、活动分工、活动流程四项内容。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活动分工和活动流程是联欢会活动策划书中最为重要的内容。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策划书书写时注意分工职责要明确、活动流程要清楚。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0481" y="168215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4690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根据本单元内容补全词语或俗语</a:t>
            </a:r>
            <a:r>
              <a:rPr lang="en-US" altLang="zh-CN" sz="34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并完成练习。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动听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敬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敬</a:t>
            </a:r>
            <a:endParaRPr lang="en-US" altLang="zh-CN" sz="34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信手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迫不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无心插柳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是一句俗语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它的前半句是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听到论文获奖的消息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地告诉了他的老师。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选词填空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9529" y="18358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10966" y="18358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20828" y="18358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65912" y="18358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35092" y="26122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6473" y="26122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45229" y="26122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98795" y="26122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75790" y="34262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66148" y="34003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20828" y="34003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37178" y="405583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有意栽花花不发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11771" y="48838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0377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依依惜别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综合实践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小学就要毕业了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让我们一起来开展一次以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依依惜别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为主题的综合性学习活动吧。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为使本次活动丰富多彩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请你再设计两种活动形式。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讲一讲学习历程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绘一绘前程美景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40913" y="407013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说一说同窗趣事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7208" y="483788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抒一抒师生真情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03770" cy="2376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毕业典礼上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大家推荐你给老师写一段话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感谢老师的教诲之恩。请你把这段话写在下面横线上。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比喻、拟人、排比等修辞手法至少用一种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6761" y="3347049"/>
            <a:ext cx="1033444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老师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您是严冬里的炭火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是酷暑里的浓荫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是湍流中的踏脚石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是雾海中的航标灯。老师啊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师恩浩荡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终生难忘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460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51909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请你引用一句诗词给你的好朋友写一句赠言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135" y="2320506"/>
            <a:ext cx="977372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海内存知己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天涯若比邻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。我们的友谊永远不会被距离阻隔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8844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三、制作成长纪念册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【成长需要纪念】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毕业前夕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一位同学打算制作成长纪念册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他收集了许多成长资料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请你帮助他完成以下任务。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成长记录册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取一个贴切的名字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他想按照不同的栏目把内容分成几个部分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两个板块的内容已经确定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请你再帮忙策划两个。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板块一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成长足迹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板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块二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板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块三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多彩生活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板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块四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1843" y="305897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含苞待放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63155" y="528273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才艺集锦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63155" y="599084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毕业赠言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2003</Words>
  <Application>Microsoft Office PowerPoint</Application>
  <PresentationFormat>宽屏</PresentationFormat>
  <Paragraphs>175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8" baseType="lpstr">
      <vt:lpstr>方正大标宋_GBK</vt:lpstr>
      <vt:lpstr>方正仿宋_GBK</vt:lpstr>
      <vt:lpstr>Times New Roman</vt:lpstr>
      <vt:lpstr>方正黑体_GBK</vt:lpstr>
      <vt:lpstr>方正小标宋_GBK</vt:lpstr>
      <vt:lpstr>微软雅黑</vt:lpstr>
      <vt:lpstr>华文宋体</vt:lpstr>
      <vt:lpstr>方正楷体_GBK</vt:lpstr>
      <vt:lpstr>NEU-HZ</vt:lpstr>
      <vt:lpstr>Calibri</vt:lpstr>
      <vt:lpstr>汉仪雅酷黑 95W</vt:lpstr>
      <vt:lpstr>方正大标宋简体</vt:lpstr>
      <vt:lpstr>NEU-BZ</vt:lpstr>
      <vt:lpstr>宋体</vt:lpstr>
      <vt:lpstr>方正书宋_GBK</vt:lpstr>
      <vt:lpstr>Arial</vt:lpstr>
      <vt:lpstr>NEU-XT</vt:lpstr>
      <vt:lpstr>Wingdings</vt:lpstr>
      <vt:lpstr>方正隶变_GBK</vt:lpstr>
      <vt:lpstr>方正宋黑_GBK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268</cp:revision>
  <dcterms:created xsi:type="dcterms:W3CDTF">2019-06-19T02:08:00Z</dcterms:created>
  <dcterms:modified xsi:type="dcterms:W3CDTF">2026-03-17T07:01:59Z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