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490" r:id="rId4"/>
    <p:sldId id="491" r:id="rId5"/>
    <p:sldId id="495" r:id="rId6"/>
    <p:sldId id="496" r:id="rId7"/>
    <p:sldId id="427" r:id="rId8"/>
  </p:sldIdLst>
  <p:sldSz cx="12192000" cy="6858000"/>
  <p:notesSz cx="6858000" cy="9144000"/>
  <p:embeddedFontLst>
    <p:embeddedFont>
      <p:font typeface="方正隶变_GBK" panose="03000509000000000000" pitchFamily="65" charset="-122"/>
      <p:regular r:id="rId9"/>
    </p:embeddedFont>
    <p:embeddedFont>
      <p:font typeface="Calibri" panose="020F0502020204030204" pitchFamily="34" charset="0"/>
      <p:regular r:id="rId10"/>
      <p:bold r:id="rId11"/>
      <p:italic r:id="rId12"/>
      <p:boldItalic r:id="rId13"/>
    </p:embeddedFont>
    <p:embeddedFont>
      <p:font typeface="方正楷体_GBK" panose="03000509000000000000" pitchFamily="65" charset="-122"/>
      <p:regular r:id="rId14"/>
    </p:embeddedFont>
    <p:embeddedFont>
      <p:font typeface="方正小标宋_GBK" panose="03000509000000000000" pitchFamily="65" charset="-122"/>
      <p:regular r:id="rId15"/>
    </p:embeddedFont>
    <p:embeddedFont>
      <p:font typeface="方正大标宋_GBK" panose="03000509000000000000" pitchFamily="65" charset="-122"/>
      <p:regular r:id="rId16"/>
    </p:embeddedFont>
    <p:embeddedFont>
      <p:font typeface="方正大标宋简体" panose="02010600030101010101" charset="-122"/>
      <p:regular r:id="rId17"/>
    </p:embeddedFont>
    <p:embeddedFont>
      <p:font typeface="方正魏碑_GBK" panose="03000509000000000000" pitchFamily="65" charset="-122"/>
      <p:regular r:id="rId18"/>
    </p:embeddedFont>
    <p:embeddedFont>
      <p:font typeface="微软雅黑" panose="020B0503020204020204" pitchFamily="34" charset="-122"/>
      <p:regular r:id="rId19"/>
      <p:bold r:id="rId20"/>
    </p:embeddedFont>
    <p:embeddedFont>
      <p:font typeface="方正仿宋_GBK" panose="03000509000000000000" pitchFamily="65" charset="-122"/>
      <p:regular r:id="rId21"/>
    </p:embeddedFont>
    <p:embeddedFont>
      <p:font typeface="方正黑体_GBK" panose="03000509000000000000" pitchFamily="65" charset="-122"/>
      <p:regular r:id="rId2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680" autoAdjust="0"/>
    <p:restoredTop sz="94660"/>
  </p:normalViewPr>
  <p:slideViewPr>
    <p:cSldViewPr snapToGrid="0">
      <p:cViewPr varScale="1">
        <p:scale>
          <a:sx n="89" d="100"/>
          <a:sy n="89" d="100"/>
        </p:scale>
        <p:origin x="802" y="72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commentAuthors" Target="commentAuthor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6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3242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48631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3CC45C3-4375-F3F3-AEEA-CE37CD1CE838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sp>
        <p:nvSpPr>
          <p:cNvPr id="12" name="副标题 146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发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现身体上的尺子 （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）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5224" y="861094"/>
            <a:ext cx="1104181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一、用你身体上的</a:t>
            </a:r>
            <a:r>
              <a:rPr lang="en-US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尺子</a:t>
            </a:r>
            <a:r>
              <a:rPr lang="en-US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量一量身边的物品。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873850" y="841079"/>
            <a:ext cx="1415772" cy="8345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灵活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7499264"/>
              </p:ext>
            </p:extLst>
          </p:nvPr>
        </p:nvGraphicFramePr>
        <p:xfrm>
          <a:off x="956863" y="1804437"/>
          <a:ext cx="10555052" cy="3408680"/>
        </p:xfrm>
        <a:graphic>
          <a:graphicData uri="http://schemas.openxmlformats.org/drawingml/2006/table">
            <a:tbl>
              <a:tblPr firstRow="1" firstCol="1" bandRow="1"/>
              <a:tblGrid>
                <a:gridCol w="2841744"/>
                <a:gridCol w="2841744"/>
                <a:gridCol w="2435782"/>
                <a:gridCol w="2435782"/>
              </a:tblGrid>
              <a:tr h="79325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600" dirty="0"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想测量的长度</a:t>
                      </a:r>
                      <a:endParaRPr lang="zh-CN" sz="36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600"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身体上的尺子</a:t>
                      </a:r>
                      <a:endParaRPr lang="zh-CN" sz="360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600"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测量结果</a:t>
                      </a:r>
                      <a:endParaRPr lang="zh-CN" sz="360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600"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估计长度</a:t>
                      </a:r>
                      <a:endParaRPr lang="zh-CN" sz="360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325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6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书桌有多长</a:t>
                      </a:r>
                      <a:endParaRPr lang="zh-CN" sz="36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6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拃长</a:t>
                      </a:r>
                      <a:endParaRPr lang="zh-CN" sz="36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36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altLang="zh-CN" sz="3600" dirty="0" smtClean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    </a:t>
                      </a:r>
                      <a:r>
                        <a:rPr lang="zh-CN" sz="36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36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36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拃</a:t>
                      </a:r>
                      <a:endParaRPr lang="zh-CN" sz="36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325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6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卧室有多宽</a:t>
                      </a:r>
                      <a:endParaRPr lang="zh-CN" sz="360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6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步长</a:t>
                      </a:r>
                      <a:endParaRPr lang="zh-CN" sz="360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36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altLang="zh-CN" sz="3600" dirty="0" smtClean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    </a:t>
                      </a:r>
                      <a:r>
                        <a:rPr lang="zh-CN" sz="36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36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36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步</a:t>
                      </a:r>
                      <a:endParaRPr lang="zh-CN" sz="36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325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6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床有多长</a:t>
                      </a:r>
                      <a:endParaRPr lang="zh-CN" sz="360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矩形 9"/>
          <p:cNvSpPr/>
          <p:nvPr/>
        </p:nvSpPr>
        <p:spPr>
          <a:xfrm>
            <a:off x="7360095" y="284704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379499" y="2602861"/>
            <a:ext cx="1783372" cy="8345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110</a:t>
            </a:r>
            <a:r>
              <a:rPr lang="zh-CN" altLang="en-US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厘米</a:t>
            </a:r>
            <a:endParaRPr lang="zh-CN" altLang="en-US" sz="36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475511" y="3674880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140106" y="3493374"/>
            <a:ext cx="2262158" cy="8345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zh-CN" altLang="en-US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米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50</a:t>
            </a:r>
            <a:r>
              <a:rPr lang="zh-CN" altLang="en-US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厘米</a:t>
            </a:r>
            <a:endParaRPr lang="zh-CN" altLang="en-US" sz="36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705240" y="4321211"/>
            <a:ext cx="1107996" cy="8368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庹长</a:t>
            </a:r>
            <a:endParaRPr lang="zh-CN" altLang="en-US" sz="36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360095" y="4321211"/>
            <a:ext cx="877163" cy="8345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zh-CN" altLang="en-US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庹</a:t>
            </a:r>
            <a:endParaRPr lang="zh-CN" altLang="en-US" sz="36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849322" y="4285174"/>
            <a:ext cx="877163" cy="8345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zh-CN" altLang="en-US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米</a:t>
            </a:r>
            <a:endParaRPr lang="zh-CN" altLang="en-US" sz="36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9729" y="861094"/>
            <a:ext cx="69099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这棵大树约粗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米。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301655" y="1053080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7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8" name="image44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19688" y="2046475"/>
            <a:ext cx="10592227" cy="295684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2475" y="861094"/>
            <a:ext cx="6579338" cy="83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三、填</a:t>
            </a:r>
            <a:r>
              <a:rPr lang="en-US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厘米</a:t>
            </a:r>
            <a:r>
              <a:rPr lang="en-US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或</a:t>
            </a:r>
            <a:r>
              <a:rPr lang="en-US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米</a:t>
            </a:r>
            <a:r>
              <a:rPr lang="en-US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7522" y="1923690"/>
            <a:ext cx="11353483" cy="2371879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183984" y="372554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厘米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02144" y="3699934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米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260038" y="3699933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厘米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403919" y="369993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厘米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884498" y="3713271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米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2475" y="861094"/>
            <a:ext cx="1089944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小明用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步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测量公园一座小桥的长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小明每步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50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厘米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从小桥的一端到另一端走了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18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步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小桥长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)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米。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提示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小明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步为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米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752885" y="1900540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9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8" name="image44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5376754" y="2740624"/>
            <a:ext cx="4492551" cy="241797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56382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846902" cy="1823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五、乐乐用身上的尺子测量物体的长度并记录如下表</a:t>
            </a:r>
            <a:r>
              <a:rPr lang="en-US" altLang="zh-CN" sz="32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请帮他把表格补充完整。</a:t>
            </a:r>
            <a:r>
              <a:rPr lang="en-US" altLang="zh-CN" sz="32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提示</a:t>
            </a:r>
            <a:r>
              <a:rPr lang="en-US" altLang="zh-CN" sz="32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2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乐乐一庹长为</a:t>
            </a:r>
            <a:r>
              <a:rPr lang="en-US" altLang="zh-CN" sz="32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zh-CN" altLang="zh-CN" sz="32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米</a:t>
            </a:r>
            <a:r>
              <a:rPr lang="en-US" altLang="zh-CN" sz="32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一拃长为</a:t>
            </a:r>
            <a:r>
              <a:rPr lang="en-US" altLang="zh-CN" sz="32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12</a:t>
            </a:r>
            <a:r>
              <a:rPr lang="zh-CN" altLang="zh-CN" sz="32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厘米</a:t>
            </a:r>
            <a:r>
              <a:rPr lang="en-US" altLang="zh-CN" sz="32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一步长为</a:t>
            </a:r>
            <a:r>
              <a:rPr lang="en-US" altLang="zh-CN" sz="32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50</a:t>
            </a:r>
            <a:r>
              <a:rPr lang="zh-CN" altLang="zh-CN" sz="32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厘米</a:t>
            </a:r>
            <a:r>
              <a:rPr lang="en-US" altLang="zh-CN" sz="32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7676040"/>
              </p:ext>
            </p:extLst>
          </p:nvPr>
        </p:nvGraphicFramePr>
        <p:xfrm>
          <a:off x="871267" y="2704235"/>
          <a:ext cx="10213677" cy="4032250"/>
        </p:xfrm>
        <a:graphic>
          <a:graphicData uri="http://schemas.openxmlformats.org/drawingml/2006/table">
            <a:tbl>
              <a:tblPr firstRow="1" firstCol="1" bandRow="1"/>
              <a:tblGrid>
                <a:gridCol w="2749836"/>
                <a:gridCol w="2749836"/>
                <a:gridCol w="1964169"/>
                <a:gridCol w="2749836"/>
              </a:tblGrid>
              <a:tr h="65477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想测量的长度</a:t>
                      </a:r>
                      <a:endParaRPr lang="zh-CN" sz="34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身体上的尺子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测量结果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估计长度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477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报刊栏的长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庹长</a:t>
                      </a:r>
                      <a:endParaRPr lang="zh-CN" sz="34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zh-CN" sz="34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庹</a:t>
                      </a:r>
                      <a:endParaRPr lang="zh-CN" sz="34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477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黑板的长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庹长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zh-CN" sz="34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庹</a:t>
                      </a:r>
                      <a:endParaRPr lang="zh-CN" sz="34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477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教室门的宽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拃长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zh-CN" sz="34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拃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477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教室走廊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步长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16</a:t>
                      </a:r>
                      <a:r>
                        <a:rPr lang="zh-CN" sz="34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步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9247990" y="3335475"/>
            <a:ext cx="838691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4</a:t>
            </a:r>
            <a:r>
              <a:rPr lang="zh-CN" altLang="en-US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米</a:t>
            </a:r>
            <a:endParaRPr lang="zh-CN" altLang="en-US" sz="34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247989" y="4273419"/>
            <a:ext cx="838691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zh-CN" altLang="en-US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米</a:t>
            </a:r>
            <a:endParaRPr lang="zh-CN" altLang="en-US" sz="34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007241" y="5066713"/>
            <a:ext cx="1492716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84</a:t>
            </a:r>
            <a:r>
              <a:rPr lang="zh-CN" altLang="en-US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厘米</a:t>
            </a:r>
            <a:endParaRPr lang="zh-CN" altLang="en-US" sz="34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247990" y="5860007"/>
            <a:ext cx="838691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8</a:t>
            </a:r>
            <a:r>
              <a:rPr lang="zh-CN" altLang="en-US" sz="34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米</a:t>
            </a:r>
            <a:endParaRPr lang="zh-CN" altLang="en-US" sz="34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4437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</TotalTime>
  <Words>398</Words>
  <Application>Microsoft Office PowerPoint</Application>
  <PresentationFormat>宽屏</PresentationFormat>
  <Paragraphs>70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2" baseType="lpstr">
      <vt:lpstr>方正隶变_GBK</vt:lpstr>
      <vt:lpstr>Calibri</vt:lpstr>
      <vt:lpstr>方正楷体_GBK</vt:lpstr>
      <vt:lpstr>Arial</vt:lpstr>
      <vt:lpstr>方正小标宋_GBK</vt:lpstr>
      <vt:lpstr>汉仪雅酷黑 95W</vt:lpstr>
      <vt:lpstr>方正大标宋_GBK</vt:lpstr>
      <vt:lpstr>Times New Roman</vt:lpstr>
      <vt:lpstr>方正大标宋简体</vt:lpstr>
      <vt:lpstr>方正魏碑_GBK</vt:lpstr>
      <vt:lpstr>微软雅黑</vt:lpstr>
      <vt:lpstr>方正仿宋_GBK</vt:lpstr>
      <vt:lpstr>方正黑体_GBK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249</cp:revision>
  <dcterms:created xsi:type="dcterms:W3CDTF">2019-06-19T02:08:00Z</dcterms:created>
  <dcterms:modified xsi:type="dcterms:W3CDTF">2026-03-25T09:29:57Z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