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27" r:id="rId5"/>
  </p:sldIdLst>
  <p:sldSz cx="12192000" cy="6858000"/>
  <p:notesSz cx="6858000" cy="9144000"/>
  <p:embeddedFontLst>
    <p:embeddedFont>
      <p:font typeface="方正楷体_GBK" pitchFamily="65" charset="-122"/>
      <p:regular r:id="rId6"/>
    </p:embeddedFont>
    <p:embeddedFont>
      <p:font typeface="Calibri" pitchFamily="34" charset="0"/>
      <p:regular r:id="rId7"/>
      <p:bold r:id="rId8"/>
      <p:italic r:id="rId9"/>
      <p:boldItalic r:id="rId10"/>
    </p:embeddedFont>
    <p:embeddedFont>
      <p:font typeface="方正大标宋_GBK" pitchFamily="65" charset="-122"/>
      <p:regular r:id="rId11"/>
    </p:embeddedFont>
    <p:embeddedFont>
      <p:font typeface="方正大标宋简体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MS Gothic" pitchFamily="49" charset="-128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隶变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commentAuthors" Target="commentAuthor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有趣的推理</a:t>
            </a:r>
          </a:p>
          <a:p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学校有游泳队、篮球队、跳高队三个体育分队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乐乐、华华和强强各参加了一个体育分队。强强不喜欢游泳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乐乐没去过跳高队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华华是篮球队的主力。他们各参加了哪个体育分队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参加的画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”,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不参加的画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MS Gothic"/>
                <a:cs typeface="MS Gothic"/>
              </a:rPr>
              <a:t>✕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975025"/>
              </p:ext>
            </p:extLst>
          </p:nvPr>
        </p:nvGraphicFramePr>
        <p:xfrm>
          <a:off x="861615" y="3194684"/>
          <a:ext cx="5510610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1102122"/>
                <a:gridCol w="1469496"/>
                <a:gridCol w="1469496"/>
                <a:gridCol w="1469496"/>
              </a:tblGrid>
              <a:tr h="7911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游泳队</a:t>
                      </a: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篮球队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跳高队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1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乐乐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1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华华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1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强强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534149" y="3200399"/>
            <a:ext cx="49777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乐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乐参加了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;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华华参加了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;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强强参加了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9759345" y="329792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游泳队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02145" y="408918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篮球队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02145" y="49457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跳高队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7080" y="4022416"/>
            <a:ext cx="43794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NEU-BZ"/>
                <a:cs typeface="Times New Roman"/>
              </a:rPr>
              <a:t>√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39259" y="4022416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NEU-BZ"/>
                <a:ea typeface="MS Gothic"/>
                <a:cs typeface="MS Gothic"/>
              </a:rPr>
              <a:t>✕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58484" y="4022416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NEU-BZ"/>
                <a:ea typeface="MS Gothic"/>
                <a:cs typeface="MS Gothic"/>
              </a:rPr>
              <a:t>✕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00405" y="4852867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NEU-BZ"/>
                <a:ea typeface="MS Gothic"/>
                <a:cs typeface="MS Gothic"/>
              </a:rPr>
              <a:t>✕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2505" y="4816773"/>
            <a:ext cx="43794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NEU-BZ"/>
                <a:cs typeface="Times New Roman"/>
              </a:rPr>
              <a:t>√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78218" y="4807246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NEU-BZ"/>
                <a:ea typeface="MS Gothic"/>
                <a:cs typeface="MS Gothic"/>
              </a:rPr>
              <a:t>✕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90879" y="5620652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NEU-BZ"/>
                <a:ea typeface="MS Gothic"/>
                <a:cs typeface="MS Gothic"/>
              </a:rPr>
              <a:t>✕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01739" y="5601602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NEU-BZ"/>
                <a:ea typeface="MS Gothic"/>
                <a:cs typeface="MS Gothic"/>
              </a:rPr>
              <a:t>✕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28775" y="5612029"/>
            <a:ext cx="43794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NEU-BZ"/>
                <a:cs typeface="Times New Roman"/>
              </a:rPr>
              <a:t>√</a:t>
            </a:r>
            <a:endParaRPr lang="zh-CN" altLang="en-US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小义、小青、小佳和小然四位同学量身高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身高数据记录如下。小青不是最高的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但比小佳和小义高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而小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义又比小佳高。请将他们的名字填在表格的相应的位置。</a:t>
            </a:r>
            <a:endParaRPr lang="zh-CN" altLang="zh-CN" sz="3600" spc="-15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891408"/>
              </p:ext>
            </p:extLst>
          </p:nvPr>
        </p:nvGraphicFramePr>
        <p:xfrm>
          <a:off x="1219200" y="2714625"/>
          <a:ext cx="6153150" cy="3767392"/>
        </p:xfrm>
        <a:graphic>
          <a:graphicData uri="http://schemas.openxmlformats.org/drawingml/2006/table">
            <a:tbl>
              <a:tblPr firstRow="1" firstCol="1" bandRow="1"/>
              <a:tblGrid>
                <a:gridCol w="2563812"/>
                <a:gridCol w="3589338"/>
              </a:tblGrid>
              <a:tr h="64889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身高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/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厘米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名字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89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145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89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142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89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138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899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136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995941" y="3311823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小然</a:t>
            </a:r>
            <a:endParaRPr lang="zh-CN" altLang="en-US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5343" y="4092873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小青</a:t>
            </a:r>
            <a:endParaRPr lang="zh-CN" altLang="en-US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1335" y="4869458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小义</a:t>
            </a:r>
            <a:endParaRPr lang="zh-CN" altLang="en-US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5343" y="5645448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小佳</a:t>
            </a:r>
            <a:endParaRPr lang="zh-CN" altLang="en-US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215</Words>
  <Application>Microsoft Office PowerPoint</Application>
  <PresentationFormat>自定义</PresentationFormat>
  <Paragraphs>45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方正楷体_GBK</vt:lpstr>
      <vt:lpstr>汉仪雅酷黑 95W</vt:lpstr>
      <vt:lpstr>Times New Roman</vt:lpstr>
      <vt:lpstr>Calibri</vt:lpstr>
      <vt:lpstr>方正大标宋_GBK</vt:lpstr>
      <vt:lpstr>方正大标宋简体</vt:lpstr>
      <vt:lpstr>微软雅黑</vt:lpstr>
      <vt:lpstr>MS Gothic</vt:lpstr>
      <vt:lpstr>NEU-BZ</vt:lpstr>
      <vt:lpstr>方正仿宋_GBK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2026-03-25T09:05:40Z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