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502" r:id="rId5"/>
    <p:sldId id="491" r:id="rId6"/>
    <p:sldId id="495" r:id="rId7"/>
    <p:sldId id="506" r:id="rId8"/>
    <p:sldId id="496" r:id="rId9"/>
    <p:sldId id="497" r:id="rId10"/>
    <p:sldId id="507" r:id="rId11"/>
    <p:sldId id="498" r:id="rId12"/>
    <p:sldId id="508" r:id="rId13"/>
    <p:sldId id="499" r:id="rId14"/>
    <p:sldId id="500" r:id="rId15"/>
    <p:sldId id="503" r:id="rId16"/>
    <p:sldId id="504" r:id="rId17"/>
    <p:sldId id="505" r:id="rId18"/>
    <p:sldId id="509" r:id="rId19"/>
    <p:sldId id="510" r:id="rId20"/>
    <p:sldId id="511" r:id="rId21"/>
    <p:sldId id="512" r:id="rId22"/>
    <p:sldId id="513" r:id="rId23"/>
    <p:sldId id="514" r:id="rId24"/>
    <p:sldId id="515" r:id="rId25"/>
    <p:sldId id="516" r:id="rId26"/>
    <p:sldId id="501" r:id="rId27"/>
    <p:sldId id="494" r:id="rId28"/>
    <p:sldId id="517" r:id="rId29"/>
    <p:sldId id="427" r:id="rId30"/>
  </p:sldIdLst>
  <p:sldSz cx="12192000" cy="6858000"/>
  <p:notesSz cx="6858000" cy="9144000"/>
  <p:embeddedFontLst>
    <p:embeddedFont>
      <p:font typeface="楷体" panose="02010609060101010101" pitchFamily="49" charset="-122"/>
      <p:regular r:id="rId31"/>
    </p:embeddedFont>
    <p:embeddedFont>
      <p:font typeface="方正楷体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方正黑体_GBK" panose="03000509000000000000" pitchFamily="65" charset="-122"/>
      <p:regular r:id="rId35"/>
    </p:embeddedFont>
    <p:embeddedFont>
      <p:font typeface="方正大标宋简体" panose="02010600030101010101" charset="-122"/>
      <p:regular r:id="rId36"/>
    </p:embeddedFont>
    <p:embeddedFont>
      <p:font typeface="方正大标宋_GBK" panose="03000509000000000000" pitchFamily="65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Segoe UI Symbol" panose="020B0502040204020203" pitchFamily="34" charset="0"/>
      <p:regular r:id="rId42"/>
    </p:embeddedFont>
    <p:embeddedFont>
      <p:font typeface="方正小标宋_GBK" panose="03000509000000000000" pitchFamily="65" charset="-122"/>
      <p:regular r:id="rId43"/>
    </p:embeddedFont>
    <p:embeddedFont>
      <p:font typeface="NEU-BZ" panose="02010600010101010101" pitchFamily="2" charset="-122"/>
      <p:regular r:id="rId44"/>
      <p:bold r:id="rId45"/>
      <p:italic r:id="rId46"/>
      <p:boldItalic r:id="rId47"/>
    </p:embeddedFont>
    <p:embeddedFont>
      <p:font typeface="方正隶变_GBK" panose="03000509000000000000" pitchFamily="65" charset="-122"/>
      <p:regular r:id="rId48"/>
    </p:embeddedFont>
    <p:embeddedFont>
      <p:font typeface="方正仿宋_GBK" panose="03000509000000000000" pitchFamily="65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9.t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26.TIF"/><Relationship Id="rId4" Type="http://schemas.openxmlformats.org/officeDocument/2006/relationships/image" Target="../media/image25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27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29.TIF"/><Relationship Id="rId4" Type="http://schemas.openxmlformats.org/officeDocument/2006/relationships/image" Target="../media/image28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30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image" Target="../media/image30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31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image" Target="../media/image32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33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image" Target="../media/image34.T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末综合训练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找规律。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(1)678, 679,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682, 683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(2)2020, 2010,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1990,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 1970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1969" y="234671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3192" y="234670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681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435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86463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863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4162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花店里原来有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盆鲜花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卖出了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又购进了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盆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在花店的鲜花和原来比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</a:t>
            </a:r>
            <a:r>
              <a:rPr lang="en-US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 dirty="0" smtClean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盆。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10. 100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1574" y="19229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3723" y="26831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91701" y="35285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34479" y="35285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82525" y="35285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1315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淘气、笑笑、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奇思三人参加跳绳比赛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决出了冠、亚、季军。赛后三人各说了一句话。淘气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我不是冠军。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奇思是冠军。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奇思说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笑笑不是亚军。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根据三人对话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我知道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是亚军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季军。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9248" y="35371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淘气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9979" y="35371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01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12.□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       &lt;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3&lt;16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        &lt;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67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3622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3519" y="23622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1398" y="236220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8341" y="2384580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27711" y="2370829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45256" y="2387117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9925" y="763119"/>
            <a:ext cx="57232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兰兰买了三种文具各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送了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辆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她买了什么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15798" y="1804205"/>
            <a:ext cx="1055537" cy="7916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4627" y="816593"/>
            <a:ext cx="4293668" cy="32078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571" y="4165035"/>
            <a:ext cx="10642002" cy="216040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88742" y="53322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08296" y="53322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056615" y="53322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21066"/>
            <a:ext cx="83589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可以表示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1030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1393" y="1021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5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1590" y="2047452"/>
            <a:ext cx="11083904" cy="15238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967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0124" y="873772"/>
            <a:ext cx="630172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三、写出钟面时间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24" y="1840848"/>
            <a:ext cx="11111791" cy="2442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91081" y="21738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62356" y="21738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24839" y="21650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274" y="3620933"/>
            <a:ext cx="1767993" cy="7239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501" y="3599833"/>
            <a:ext cx="1790855" cy="7011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4949" y="3589668"/>
            <a:ext cx="1729890" cy="693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2025" y="3597289"/>
            <a:ext cx="1729890" cy="6858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326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21064"/>
            <a:ext cx="10783019" cy="2489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四、动手操作。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找出左图中的平行四边形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找出右图中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个你认识的图形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并涂上你喜欢的颜色。</a:t>
            </a:r>
            <a:endParaRPr lang="zh-CN" altLang="en-US" sz="3600" dirty="0"/>
          </a:p>
        </p:txBody>
      </p:sp>
      <p:pic>
        <p:nvPicPr>
          <p:cNvPr id="8" name="image5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58366" y="3642391"/>
            <a:ext cx="6139558" cy="2387472"/>
          </a:xfrm>
          <a:prstGeom prst="rect">
            <a:avLst/>
          </a:prstGeom>
        </p:spPr>
      </p:pic>
      <p:pic>
        <p:nvPicPr>
          <p:cNvPr id="9" name="image513.jpeg"/>
          <p:cNvPicPr/>
          <p:nvPr/>
        </p:nvPicPr>
        <p:blipFill rotWithShape="1">
          <a:blip r:embed="rId5"/>
          <a:srcRect r="75051"/>
          <a:stretch/>
        </p:blipFill>
        <p:spPr>
          <a:xfrm>
            <a:off x="2385881" y="3711402"/>
            <a:ext cx="1624536" cy="2532078"/>
          </a:xfrm>
          <a:prstGeom prst="rect">
            <a:avLst/>
          </a:prstGeom>
        </p:spPr>
      </p:pic>
      <p:pic>
        <p:nvPicPr>
          <p:cNvPr id="10" name="image513.jpeg"/>
          <p:cNvPicPr/>
          <p:nvPr/>
        </p:nvPicPr>
        <p:blipFill rotWithShape="1">
          <a:blip r:embed="rId5"/>
          <a:srcRect l="65267"/>
          <a:stretch/>
        </p:blipFill>
        <p:spPr>
          <a:xfrm>
            <a:off x="6408828" y="3682231"/>
            <a:ext cx="2261581" cy="25320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22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7743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下面的圆柱分别是用哪张纸条卷成的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04438"/>
            <a:ext cx="9304570" cy="327121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34354" y="2615393"/>
            <a:ext cx="2185555" cy="16546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139351" y="2595379"/>
            <a:ext cx="1423358" cy="16947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638800" y="2525647"/>
            <a:ext cx="2435525" cy="166679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5865962" y="2595379"/>
            <a:ext cx="2574700" cy="16947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377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请在图上用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▲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分别标出淘气家和笑笑家的大概位置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淘气家在公园东面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米处。笑笑家在学校西面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米处。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915701"/>
            <a:ext cx="8498278" cy="1341418"/>
          </a:xfrm>
          <a:prstGeom prst="rect">
            <a:avLst/>
          </a:prstGeom>
        </p:spPr>
      </p:pic>
      <p:pic>
        <p:nvPicPr>
          <p:cNvPr id="9" name="image5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1696" y="2679176"/>
            <a:ext cx="9586960" cy="15132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251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315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一、计算。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口算。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30+70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500-100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200+20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</a:t>
            </a:r>
            <a:r>
              <a:rPr lang="zh-CN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460-60=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400+180=   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36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430-400=    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850-350=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24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3=      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58+42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300+298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</a:t>
            </a:r>
            <a:r>
              <a:rPr lang="en-US" altLang="zh-CN" sz="32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670-240</a:t>
            </a:r>
            <a:r>
              <a:rPr lang="en-US" altLang="zh-CN" sz="32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zh-CN" sz="32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5594" y="319699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4992" y="247406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5744" y="392905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4622" y="246153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11023" y="31969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11023" y="392905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69414" y="243565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72005" y="319699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66930" y="392187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598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21242" y="2303915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28276" y="3037681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38535" y="3768317"/>
            <a:ext cx="800219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430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407034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分一分。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4968" y="1926286"/>
            <a:ext cx="8990035" cy="15654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6004" y="3362308"/>
            <a:ext cx="169790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871911"/>
              </p:ext>
            </p:extLst>
          </p:nvPr>
        </p:nvGraphicFramePr>
        <p:xfrm>
          <a:off x="1114968" y="4326227"/>
          <a:ext cx="10228770" cy="1767188"/>
        </p:xfrm>
        <a:graphic>
          <a:graphicData uri="http://schemas.openxmlformats.org/drawingml/2006/table">
            <a:tbl>
              <a:tblPr firstRow="1" firstCol="1" bandRow="1"/>
              <a:tblGrid>
                <a:gridCol w="3934142"/>
                <a:gridCol w="1573657"/>
                <a:gridCol w="1573657"/>
                <a:gridCol w="1573657"/>
                <a:gridCol w="1573657"/>
              </a:tblGrid>
              <a:tr h="8835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先按花的形状分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835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接着再按叶子数量分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854634" y="4326227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①④⑦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07104" y="4303278"/>
            <a:ext cx="24929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②③⑤⑥⑧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0636" y="5174851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47700" y="5160751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6687" y="5174851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②⑤⑥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25427" y="5174851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③⑧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1590" y="2492426"/>
            <a:ext cx="169790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987347"/>
            <a:ext cx="8990035" cy="1565417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38517"/>
              </p:ext>
            </p:extLst>
          </p:nvPr>
        </p:nvGraphicFramePr>
        <p:xfrm>
          <a:off x="1311216" y="3475351"/>
          <a:ext cx="9937630" cy="2468248"/>
        </p:xfrm>
        <a:graphic>
          <a:graphicData uri="http://schemas.openxmlformats.org/drawingml/2006/table">
            <a:tbl>
              <a:tblPr firstRow="1" firstCol="1" bandRow="1"/>
              <a:tblGrid>
                <a:gridCol w="3822166"/>
                <a:gridCol w="1528866"/>
                <a:gridCol w="1528866"/>
                <a:gridCol w="1528866"/>
                <a:gridCol w="1528866"/>
              </a:tblGrid>
              <a:tr h="12341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先按叶子数量分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341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接着再按花的形状分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589295" y="3614316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①③④⑧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4420" y="3614316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②⑤⑥⑦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3209" y="4873773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70470" y="4908127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③⑧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39838" y="4882324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②⑤⑥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03294" y="4908127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775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8638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五、解决问题。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天天带了多少钱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8508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28+15-6=43-6=37(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天天带了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37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81588" y="1057825"/>
            <a:ext cx="6329293" cy="15314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125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89081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顶帽子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如果每名学生发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顶帽子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还差多少顶帽子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072" y="198988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38+36-60=74-60=14(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顶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还差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顶帽子。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66507" y="2057462"/>
            <a:ext cx="5361131" cy="18589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605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520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租帐篷。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人去露营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至少要租多少个帐篷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15" y="2635434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4=7(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7+1=8(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至少要租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个帐篷。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46858" y="2823769"/>
            <a:ext cx="3275273" cy="25677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012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5203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元租一个帐篷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最多能租多少小时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374" y="182721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9=5(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最多能租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小时。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53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蓝天小学一、二年级的学生要坐船去樱花岛植树。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673732"/>
              </p:ext>
            </p:extLst>
          </p:nvPr>
        </p:nvGraphicFramePr>
        <p:xfrm>
          <a:off x="1060748" y="2561413"/>
          <a:ext cx="3028172" cy="1448944"/>
        </p:xfrm>
        <a:graphic>
          <a:graphicData uri="http://schemas.openxmlformats.org/drawingml/2006/table">
            <a:tbl>
              <a:tblPr firstRow="1" firstCol="1" bandRow="1"/>
              <a:tblGrid>
                <a:gridCol w="1514086"/>
                <a:gridCol w="1514086"/>
              </a:tblGrid>
              <a:tr h="707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一年级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197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9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196</a:t>
                      </a: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5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69984" y="2570676"/>
            <a:ext cx="4843152" cy="16143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90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782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这艘船能不能把两个年级的学生都装下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圈出你认为正确的答案。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不能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4975455" y="1846199"/>
            <a:ext cx="692100" cy="646835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78223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还有多少个空座位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如果不能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还差多少个座位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2332" y="1702173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197+196=393(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500-393=107(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107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个空座位。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00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用竖式计算。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带</a:t>
            </a:r>
            <a:r>
              <a:rPr lang="en-US" altLang="zh-CN" sz="3600" dirty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★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的要验算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42-8+27=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56+24-13=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709+106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0124" y="18363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3717" y="18536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01803" y="183530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815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0" name="image4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9" y="2635434"/>
            <a:ext cx="1400920" cy="1400920"/>
          </a:xfrm>
          <a:prstGeom prst="rect">
            <a:avLst/>
          </a:prstGeom>
        </p:spPr>
      </p:pic>
      <p:pic>
        <p:nvPicPr>
          <p:cNvPr id="11" name="image4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86587" y="2785289"/>
            <a:ext cx="1458963" cy="1251065"/>
          </a:xfrm>
          <a:prstGeom prst="rect">
            <a:avLst/>
          </a:prstGeom>
        </p:spPr>
      </p:pic>
      <p:pic>
        <p:nvPicPr>
          <p:cNvPr id="12" name="image5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489874" y="2785289"/>
            <a:ext cx="1508546" cy="1293583"/>
          </a:xfrm>
          <a:prstGeom prst="rect">
            <a:avLst/>
          </a:prstGeom>
        </p:spPr>
      </p:pic>
      <p:pic>
        <p:nvPicPr>
          <p:cNvPr id="13" name="image5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145865" y="2785289"/>
            <a:ext cx="1235704" cy="1235704"/>
          </a:xfrm>
          <a:prstGeom prst="rect">
            <a:avLst/>
          </a:prstGeom>
        </p:spPr>
      </p:pic>
      <p:pic>
        <p:nvPicPr>
          <p:cNvPr id="14" name="image50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951129" y="2651129"/>
            <a:ext cx="1889255" cy="15557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★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346+484=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600" dirty="0">
                <a:latin typeface="Segoe UI Symbol" panose="020B0502040204020203" pitchFamily="34" charset="0"/>
                <a:ea typeface="方正楷体_GBK" panose="03000509000000000000" pitchFamily="65" charset="-122"/>
                <a:cs typeface="Segoe UI Symbol" panose="020B0502040204020203" pitchFamily="34" charset="0"/>
              </a:rPr>
              <a:t>★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613-215=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4819" y="99959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830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50177" y="104113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398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9" name="image5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8835" y="1920268"/>
            <a:ext cx="1761452" cy="1450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6678" y="1953510"/>
            <a:ext cx="3439677" cy="1475490"/>
          </a:xfrm>
          <a:prstGeom prst="rect">
            <a:avLst/>
          </a:prstGeom>
        </p:spPr>
      </p:pic>
      <p:pic>
        <p:nvPicPr>
          <p:cNvPr id="11" name="image5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66609" y="1984997"/>
            <a:ext cx="1976534" cy="16276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1833" y="2178787"/>
            <a:ext cx="3126943" cy="1289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707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80"/>
            <a:ext cx="66027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右面的计数器上表示的数是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它是由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组成的。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59576" y="1729605"/>
            <a:ext cx="3532364" cy="20302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7640" y="27003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3602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2356" y="27003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5169" y="35263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9091" y="35263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0800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颗珠子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最多能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穿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串这样的手链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03849" y="3404039"/>
            <a:ext cx="110820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35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杯酸奶全部放在盒子里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少需要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个盒子。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6543858" y="11457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00794" y="359878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5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99093" y="1792099"/>
            <a:ext cx="2429775" cy="1700843"/>
          </a:xfrm>
          <a:prstGeom prst="rect">
            <a:avLst/>
          </a:prstGeom>
        </p:spPr>
      </p:pic>
      <p:pic>
        <p:nvPicPr>
          <p:cNvPr id="11" name="image5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07387" y="4406974"/>
            <a:ext cx="5200517" cy="19497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6, 0, 8, 7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四张卡片组成最大的四位数是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小的四位数是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最接近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的四位数是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○○□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○○□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……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照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这样排列下去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个图形是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32516" y="10695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8760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8136" y="1872258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6078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289" y="266158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7068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2285" y="43307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23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5=8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,○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可能是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        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最大是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时针从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“12”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“4”,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走了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分针从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“2”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“6”,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走了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分钟。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5803" y="1041134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1,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2,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3,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5898" y="18082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232" y="26917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5845" y="35263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里填上合适的数。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24        &lt;241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65&gt;768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2676&lt;2                  76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4978" y="24847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4764" y="2484733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7650" y="4123752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8, 9)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7262" y="2517373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65451" y="2516477"/>
            <a:ext cx="1565077" cy="615553"/>
          </a:xfrm>
          <a:prstGeom prst="rect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4518" y="4154530"/>
            <a:ext cx="1950886" cy="615553"/>
          </a:xfrm>
          <a:prstGeom prst="rect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1226</Words>
  <Application>Microsoft Office PowerPoint</Application>
  <PresentationFormat>宽屏</PresentationFormat>
  <Paragraphs>200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Wingdings</vt:lpstr>
      <vt:lpstr>楷体</vt:lpstr>
      <vt:lpstr>Times New Roman</vt:lpstr>
      <vt:lpstr>方正楷体_GBK</vt:lpstr>
      <vt:lpstr>微软雅黑</vt:lpstr>
      <vt:lpstr>方正黑体_GBK</vt:lpstr>
      <vt:lpstr>方正大标宋简体</vt:lpstr>
      <vt:lpstr>方正大标宋_GBK</vt:lpstr>
      <vt:lpstr>汉仪雅酷黑 95W</vt:lpstr>
      <vt:lpstr>Calibri</vt:lpstr>
      <vt:lpstr>Segoe UI Symbol</vt:lpstr>
      <vt:lpstr>方正小标宋_GBK</vt:lpstr>
      <vt:lpstr>NEU-BZ</vt:lpstr>
      <vt:lpstr>方正隶变_GBK</vt:lpstr>
      <vt:lpstr>等线</vt:lpstr>
      <vt:lpstr>宋体</vt:lpstr>
      <vt:lpstr>方正仿宋_GBK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255</cp:revision>
  <dcterms:created xsi:type="dcterms:W3CDTF">2019-06-19T02:08:00Z</dcterms:created>
  <dcterms:modified xsi:type="dcterms:W3CDTF">2026-03-26T01:03:46Z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