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99" r:id="rId7"/>
    <p:sldId id="500" r:id="rId8"/>
    <p:sldId id="427" r:id="rId9"/>
  </p:sldIdLst>
  <p:sldSz cx="12192000" cy="6858000"/>
  <p:notesSz cx="6858000" cy="9144000"/>
  <p:embeddedFontLst>
    <p:embeddedFont>
      <p:font typeface="方正大标宋_GBK" pitchFamily="65" charset="-122"/>
      <p:regular r:id="rId10"/>
    </p:embeddedFont>
    <p:embeddedFont>
      <p:font typeface="方正黑体_GBK" pitchFamily="65" charset="-122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方正仿宋_GBK" pitchFamily="65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方正楷体_GBK" pitchFamily="65" charset="-122"/>
      <p:regular r:id="rId19"/>
    </p:embeddedFont>
    <p:embeddedFont>
      <p:font typeface="方正大标宋简体" charset="-122"/>
      <p:regular r:id="rId20"/>
    </p:embeddedFont>
    <p:embeddedFont>
      <p:font typeface="方正小标宋_GBK" pitchFamily="65" charset="-122"/>
      <p:regular r:id="rId21"/>
    </p:embeddedFont>
    <p:embeddedFont>
      <p:font typeface="方正隶变_GBK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commentAuthors" Target="commentAuthor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microsoft.com/office/2007/relationships/hdphoto" Target="../media/hdphoto2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microsoft.com/office/2007/relationships/hdphoto" Target="../media/hdphoto4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7.png"/><Relationship Id="rId5" Type="http://schemas.microsoft.com/office/2007/relationships/hdphoto" Target="../media/hdphoto3.wdp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microsoft.com/office/2007/relationships/hdphoto" Target="../media/hdphoto6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9.png"/><Relationship Id="rId5" Type="http://schemas.microsoft.com/office/2007/relationships/hdphoto" Target="../media/hdphoto5.wdp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microsoft.com/office/2007/relationships/hdphoto" Target="../media/hdphoto8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11.png"/><Relationship Id="rId5" Type="http://schemas.microsoft.com/office/2007/relationships/hdphoto" Target="../media/hdphoto7.wdp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算得对吗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(3)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38200" y="861094"/>
            <a:ext cx="8305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计算并验算。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方正楷体_GBK"/>
              </a:rPr>
              <a:t>562+346</a:t>
            </a:r>
            <a:r>
              <a:rPr lang="en-US" altLang="zh-CN" sz="3600" dirty="0" smtClean="0">
                <a:latin typeface="Times New Roman"/>
                <a:ea typeface="方正楷体_GBK"/>
              </a:rPr>
              <a:t>=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2885643" y="1682565"/>
            <a:ext cx="877163" cy="8231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908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8" name="image297.jpeg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2055" y="2720974"/>
            <a:ext cx="2298833" cy="16224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457576" y="2759074"/>
            <a:ext cx="14968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验算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: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10" name="image298.jpeg"/>
          <p:cNvPicPr/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44414" y="2615420"/>
            <a:ext cx="2143175" cy="176503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956865" y="1038225"/>
            <a:ext cx="5854235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600-244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=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57068" y="1047750"/>
            <a:ext cx="877163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356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299.jpeg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8022" y="1939424"/>
            <a:ext cx="2155673" cy="177532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190876" y="2231707"/>
            <a:ext cx="32603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验算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: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10" name="image300.jpeg"/>
          <p:cNvPicPr/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08390" y="2006099"/>
            <a:ext cx="2326535" cy="164197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76301" y="1066800"/>
            <a:ext cx="62353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方正楷体_GBK"/>
              </a:rPr>
              <a:t>236+185</a:t>
            </a:r>
            <a:r>
              <a:rPr lang="en-US" altLang="zh-CN" sz="3600" dirty="0" smtClean="0">
                <a:latin typeface="Times New Roman"/>
                <a:ea typeface="方正楷体_GBK"/>
              </a:rPr>
              <a:t>=</a:t>
            </a:r>
            <a:r>
              <a:rPr lang="en-US" altLang="zh-CN" sz="3600" dirty="0">
                <a:latin typeface="Times New Roman"/>
                <a:ea typeface="方正楷体_GBK"/>
              </a:rPr>
              <a:t>	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2971368" y="1258074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421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8" name="image301.jpeg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49723" y="2152055"/>
            <a:ext cx="2163498" cy="178177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324225" y="2266950"/>
            <a:ext cx="32127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验算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: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10" name="image302.jpeg"/>
          <p:cNvPicPr/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06762" y="2179261"/>
            <a:ext cx="2089338" cy="172069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956865" y="1143001"/>
            <a:ext cx="5854235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706-357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=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85643" y="1130395"/>
            <a:ext cx="877163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349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303.jpeg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17339" y="2212725"/>
            <a:ext cx="2236632" cy="1842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550024" y="2302728"/>
            <a:ext cx="12362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验算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: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10" name="image304.jpeg"/>
          <p:cNvPicPr/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76760" y="2231775"/>
            <a:ext cx="2120263" cy="174616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14374" y="885827"/>
            <a:ext cx="10768965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spc="-150" dirty="0">
                <a:latin typeface="Times New Roman"/>
                <a:ea typeface="方正楷体_GBK"/>
                <a:cs typeface="Times New Roman"/>
              </a:rPr>
              <a:t>成都的平均海拔为</a:t>
            </a:r>
            <a:r>
              <a:rPr lang="en-US" altLang="zh-CN" sz="3600" spc="-150" dirty="0">
                <a:latin typeface="Times New Roman"/>
                <a:ea typeface="方正楷体_GBK"/>
                <a:cs typeface="Times New Roman"/>
              </a:rPr>
              <a:t>500</a:t>
            </a:r>
            <a:r>
              <a:rPr lang="zh-CN" altLang="zh-CN" sz="3600" spc="-150" dirty="0">
                <a:latin typeface="Times New Roman"/>
                <a:ea typeface="方正楷体_GBK"/>
                <a:cs typeface="Times New Roman"/>
              </a:rPr>
              <a:t>米</a:t>
            </a:r>
            <a:r>
              <a:rPr lang="en-US" altLang="zh-CN" sz="3600" spc="-15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spc="-150" dirty="0">
                <a:latin typeface="Times New Roman"/>
                <a:ea typeface="方正楷体_GBK"/>
                <a:cs typeface="Times New Roman"/>
              </a:rPr>
              <a:t>下面是成都某</a:t>
            </a:r>
            <a:r>
              <a:rPr lang="en-US" altLang="zh-CN" sz="3600" spc="-150" dirty="0">
                <a:latin typeface="Times New Roman"/>
                <a:ea typeface="方正楷体_GBK"/>
                <a:cs typeface="Times New Roman"/>
              </a:rPr>
              <a:t>4</a:t>
            </a:r>
            <a:r>
              <a:rPr lang="zh-CN" altLang="zh-CN" sz="3600" spc="-150" dirty="0">
                <a:latin typeface="Times New Roman"/>
                <a:ea typeface="方正楷体_GBK"/>
                <a:cs typeface="Times New Roman"/>
              </a:rPr>
              <a:t>个地区的海拔。</a:t>
            </a:r>
            <a:endParaRPr lang="zh-CN" altLang="zh-CN" sz="3600" spc="-150" dirty="0">
              <a:effectLst/>
              <a:latin typeface="Calibri"/>
              <a:ea typeface="方正楷体_GBK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4602039"/>
              </p:ext>
            </p:extLst>
          </p:nvPr>
        </p:nvGraphicFramePr>
        <p:xfrm>
          <a:off x="1219201" y="1885950"/>
          <a:ext cx="8010524" cy="1097280"/>
        </p:xfrm>
        <a:graphic>
          <a:graphicData uri="http://schemas.openxmlformats.org/drawingml/2006/table">
            <a:tbl>
              <a:tblPr firstRow="1" firstCol="1" bandRow="1"/>
              <a:tblGrid>
                <a:gridCol w="2002631"/>
                <a:gridCol w="2002631"/>
                <a:gridCol w="2002631"/>
                <a:gridCol w="2002631"/>
              </a:tblGrid>
              <a:tr h="43815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甲地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乙地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丙地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丁地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463</a:t>
                      </a:r>
                      <a:r>
                        <a:rPr lang="zh-CN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米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378</a:t>
                      </a:r>
                      <a:r>
                        <a:rPr lang="zh-CN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米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762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米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945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米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956865" y="3140586"/>
            <a:ext cx="10139760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(1)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甲地与乙地海拔相差多少米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?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95450" y="4151303"/>
            <a:ext cx="79438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463-378=85(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米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甲地与乙地海拔相差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85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米。</a:t>
            </a:r>
            <a:endParaRPr lang="zh-CN" altLang="zh-CN" sz="3600" b="1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5261638"/>
              </p:ext>
            </p:extLst>
          </p:nvPr>
        </p:nvGraphicFramePr>
        <p:xfrm>
          <a:off x="1638301" y="1028700"/>
          <a:ext cx="8010524" cy="1097280"/>
        </p:xfrm>
        <a:graphic>
          <a:graphicData uri="http://schemas.openxmlformats.org/drawingml/2006/table">
            <a:tbl>
              <a:tblPr firstRow="1" firstCol="1" bandRow="1"/>
              <a:tblGrid>
                <a:gridCol w="2002631"/>
                <a:gridCol w="2002631"/>
                <a:gridCol w="2002631"/>
                <a:gridCol w="2002631"/>
              </a:tblGrid>
              <a:tr h="43815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甲地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乙地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丙地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丁地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463</a:t>
                      </a:r>
                      <a:r>
                        <a:rPr lang="zh-CN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米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378</a:t>
                      </a:r>
                      <a:r>
                        <a:rPr lang="zh-CN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米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762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米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945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米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809625" y="2219325"/>
            <a:ext cx="105156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(2)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请你再提出一个数学问题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并解答。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丁地比丙地海拔高多少米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?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灵活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945-762=183(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米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丁地比丙地海拔高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183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米。</a:t>
            </a:r>
            <a:endParaRPr lang="zh-CN" altLang="zh-CN" sz="3600" b="1" dirty="0">
              <a:solidFill>
                <a:srgbClr val="E72582"/>
              </a:solidFill>
              <a:effectLst/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213</Words>
  <Application>Microsoft Office PowerPoint</Application>
  <PresentationFormat>自定义</PresentationFormat>
  <Paragraphs>58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Arial</vt:lpstr>
      <vt:lpstr>宋体</vt:lpstr>
      <vt:lpstr>方正大标宋_GBK</vt:lpstr>
      <vt:lpstr>方正黑体_GBK</vt:lpstr>
      <vt:lpstr>Times New Roman</vt:lpstr>
      <vt:lpstr>Calibri</vt:lpstr>
      <vt:lpstr>汉仪雅酷黑 95W</vt:lpstr>
      <vt:lpstr>方正仿宋_GBK</vt:lpstr>
      <vt:lpstr>微软雅黑</vt:lpstr>
      <vt:lpstr>方正楷体_GBK</vt:lpstr>
      <vt:lpstr>方正大标宋简体</vt:lpstr>
      <vt:lpstr>方正小标宋_GBK</vt:lpstr>
      <vt:lpstr>Wingdings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242</cp:revision>
  <dcterms:created xsi:type="dcterms:W3CDTF">2019-06-19T02:08:00Z</dcterms:created>
  <dcterms:modified xsi:type="dcterms:W3CDTF">2026-03-25T03:03:51Z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