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95" r:id="rId3"/>
    <p:sldId id="496" r:id="rId4"/>
    <p:sldId id="497" r:id="rId5"/>
    <p:sldId id="498" r:id="rId6"/>
    <p:sldId id="427" r:id="rId7"/>
  </p:sldIdLst>
  <p:sldSz cx="12192000" cy="6858000"/>
  <p:notesSz cx="6858000" cy="9144000"/>
  <p:embeddedFontLst>
    <p:embeddedFont>
      <p:font typeface="方正黑体_GBK" pitchFamily="65" charset="-122"/>
      <p:regular r:id="rId8"/>
    </p:embeddedFont>
    <p:embeddedFont>
      <p:font typeface="方正大标宋_GBK" pitchFamily="65" charset="-122"/>
      <p:regular r:id="rId9"/>
    </p:embeddedFont>
    <p:embeddedFont>
      <p:font typeface="Calibri" pitchFamily="34" charset="0"/>
      <p:regular r:id="rId10"/>
      <p:bold r:id="rId11"/>
      <p:italic r:id="rId12"/>
      <p:boldItalic r:id="rId13"/>
    </p:embeddedFont>
    <p:embeddedFont>
      <p:font typeface="方正小标宋_GBK" pitchFamily="65" charset="-122"/>
      <p:regular r:id="rId14"/>
    </p:embeddedFont>
    <p:embeddedFont>
      <p:font typeface="方正隶变_GBK" pitchFamily="65" charset="-122"/>
      <p:regular r:id="rId15"/>
    </p:embeddedFont>
    <p:embeddedFont>
      <p:font typeface="微软雅黑" pitchFamily="34" charset="-122"/>
      <p:regular r:id="rId16"/>
      <p:bold r:id="rId17"/>
    </p:embeddedFont>
    <p:embeddedFont>
      <p:font typeface="方正楷体_GBK" pitchFamily="65" charset="-122"/>
      <p:regular r:id="rId18"/>
    </p:embeddedFont>
    <p:embeddedFont>
      <p:font typeface="方正大标宋简体" charset="-122"/>
      <p:regular r:id="rId19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539" autoAdjust="0"/>
    <p:restoredTop sz="94660"/>
  </p:normalViewPr>
  <p:slideViewPr>
    <p:cSldViewPr snapToGrid="0">
      <p:cViewPr>
        <p:scale>
          <a:sx n="100" d="100"/>
          <a:sy n="100" d="100"/>
        </p:scale>
        <p:origin x="-1134" y="-420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font" Target="fonts/font11.fntdata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font" Target="fonts/font5.fntdata"/><Relationship Id="rId17" Type="http://schemas.openxmlformats.org/officeDocument/2006/relationships/font" Target="fonts/font10.fntdata"/><Relationship Id="rId2" Type="http://schemas.openxmlformats.org/officeDocument/2006/relationships/slide" Target="slides/slide1.xml"/><Relationship Id="rId16" Type="http://schemas.openxmlformats.org/officeDocument/2006/relationships/font" Target="fonts/font9.fntdata"/><Relationship Id="rId20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font" Target="fonts/font8.fntdata"/><Relationship Id="rId23" Type="http://schemas.openxmlformats.org/officeDocument/2006/relationships/theme" Target="theme/theme1.xml"/><Relationship Id="rId10" Type="http://schemas.openxmlformats.org/officeDocument/2006/relationships/font" Target="fonts/font3.fntdata"/><Relationship Id="rId19" Type="http://schemas.openxmlformats.org/officeDocument/2006/relationships/font" Target="fonts/font12.fntdata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2026-3-25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2026-3-25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2026-3-25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image" Target="../media/image4.T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image" Target="../media/image5.T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image" Target="../media/image5.T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zh-CN" altLang="zh-CN" sz="6000" dirty="0"/>
              <a:t> </a:t>
            </a:r>
            <a:r>
              <a:rPr lang="zh-CN" altLang="zh-CN" sz="6000" dirty="0">
                <a:latin typeface="方正大标宋_GBK" pitchFamily="65" charset="-122"/>
                <a:ea typeface="方正大标宋_GBK" pitchFamily="65" charset="-122"/>
              </a:rPr>
              <a:t>分扣子</a:t>
            </a:r>
            <a:endParaRPr lang="zh-CN" altLang="zh-CN" sz="6000" dirty="0">
              <a:latin typeface="方正大标宋_GBK" pitchFamily="65" charset="-122"/>
              <a:ea typeface="方正大标宋_GBK" pitchFamily="65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5" y="4144101"/>
            <a:ext cx="3290349" cy="391763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64627"/>
            <a:ext cx="31680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二年级数学下册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494B553E-FAC2-5E19-0945-FF066CCF4BD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00074" y="861095"/>
            <a:ext cx="1062037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1.</a:t>
            </a: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下面是一些盛水的容器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请按要求分一分。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pic>
        <p:nvPicPr>
          <p:cNvPr id="8" name="image332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956865" y="1889200"/>
            <a:ext cx="10459956" cy="12731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712729" y="3235495"/>
            <a:ext cx="9610323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(1)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先按容器形状分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再按容器中盛水的情况分。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graphicFrame>
        <p:nvGraphicFramePr>
          <p:cNvPr id="9" name="表格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70169213"/>
              </p:ext>
            </p:extLst>
          </p:nvPr>
        </p:nvGraphicFramePr>
        <p:xfrm>
          <a:off x="1322385" y="4320750"/>
          <a:ext cx="9175752" cy="1686560"/>
        </p:xfrm>
        <a:graphic>
          <a:graphicData uri="http://schemas.openxmlformats.org/drawingml/2006/table">
            <a:tbl>
              <a:tblPr firstRow="1" firstCol="1" bandRow="1"/>
              <a:tblGrid>
                <a:gridCol w="1529292"/>
                <a:gridCol w="1529292"/>
                <a:gridCol w="1529292"/>
                <a:gridCol w="1529292"/>
                <a:gridCol w="1529292"/>
                <a:gridCol w="1529292"/>
              </a:tblGrid>
              <a:tr h="843280">
                <a:tc grid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600" dirty="0">
                          <a:effectLst/>
                          <a:latin typeface="Calibri"/>
                          <a:ea typeface="宋体"/>
                          <a:cs typeface="宋体"/>
                        </a:rPr>
                        <a:t>①④⑨</a:t>
                      </a:r>
                      <a:endParaRPr lang="zh-CN" sz="3600" dirty="0"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3600" dirty="0"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3600" dirty="0"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84328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3600" dirty="0"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3600" dirty="0"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3600" dirty="0"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3600" dirty="0"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3600" dirty="0"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3600" dirty="0"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0" name="矩形 9"/>
          <p:cNvSpPr/>
          <p:nvPr/>
        </p:nvSpPr>
        <p:spPr>
          <a:xfrm>
            <a:off x="5125431" y="4302423"/>
            <a:ext cx="1569660" cy="8284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3600" dirty="0">
                <a:solidFill>
                  <a:srgbClr val="E72582"/>
                </a:solidFill>
                <a:latin typeface="Calibri"/>
                <a:ea typeface="宋体"/>
                <a:cs typeface="宋体"/>
              </a:rPr>
              <a:t>②⑤⑦</a:t>
            </a:r>
            <a:endParaRPr lang="zh-CN" altLang="en-US" sz="3600" dirty="0">
              <a:solidFill>
                <a:srgbClr val="E72582"/>
              </a:solidFill>
              <a:latin typeface="Calibri"/>
              <a:ea typeface="方正楷体_GBK"/>
              <a:cs typeface="Times New Roman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168670" y="4265911"/>
            <a:ext cx="1569660" cy="8284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3600" dirty="0">
                <a:solidFill>
                  <a:srgbClr val="E72582"/>
                </a:solidFill>
                <a:latin typeface="Calibri"/>
                <a:ea typeface="宋体"/>
                <a:cs typeface="宋体"/>
              </a:rPr>
              <a:t>③⑥⑧</a:t>
            </a:r>
            <a:endParaRPr lang="zh-CN" altLang="en-US" sz="3600" dirty="0">
              <a:solidFill>
                <a:srgbClr val="E72582"/>
              </a:solidFill>
              <a:latin typeface="Calibri"/>
              <a:ea typeface="方正楷体_GBK"/>
              <a:cs typeface="Times New Roman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610799" y="5092998"/>
            <a:ext cx="1107996" cy="8284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3600" dirty="0">
                <a:solidFill>
                  <a:srgbClr val="E72582"/>
                </a:solidFill>
                <a:latin typeface="Calibri"/>
                <a:ea typeface="宋体"/>
                <a:cs typeface="宋体"/>
              </a:rPr>
              <a:t>①④</a:t>
            </a:r>
            <a:endParaRPr lang="zh-CN" altLang="en-US" sz="3600" dirty="0">
              <a:solidFill>
                <a:srgbClr val="E72582"/>
              </a:solidFill>
              <a:latin typeface="Calibri"/>
              <a:ea typeface="方正楷体_GBK"/>
              <a:cs typeface="Times New Roman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305859" y="5085061"/>
            <a:ext cx="646331" cy="8284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3600" dirty="0">
                <a:solidFill>
                  <a:srgbClr val="E72582"/>
                </a:solidFill>
                <a:latin typeface="Calibri"/>
                <a:ea typeface="宋体"/>
                <a:cs typeface="宋体"/>
              </a:rPr>
              <a:t>⑨</a:t>
            </a:r>
            <a:endParaRPr lang="zh-CN" altLang="en-US" sz="3600" dirty="0">
              <a:solidFill>
                <a:srgbClr val="E72582"/>
              </a:solidFill>
              <a:latin typeface="Calibri"/>
              <a:ea typeface="方正楷体_GBK"/>
              <a:cs typeface="Times New Roman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647633" y="5092998"/>
            <a:ext cx="1107996" cy="8284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3600" dirty="0">
                <a:solidFill>
                  <a:srgbClr val="E72582"/>
                </a:solidFill>
                <a:latin typeface="Calibri"/>
                <a:ea typeface="宋体"/>
                <a:cs typeface="宋体"/>
              </a:rPr>
              <a:t>⑤⑦</a:t>
            </a:r>
            <a:endParaRPr lang="zh-CN" altLang="en-US" sz="3600" dirty="0">
              <a:solidFill>
                <a:srgbClr val="E72582"/>
              </a:solidFill>
              <a:latin typeface="Calibri"/>
              <a:ea typeface="方正楷体_GBK"/>
              <a:cs typeface="Times New Roman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343350" y="5092998"/>
            <a:ext cx="646331" cy="8284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3600" dirty="0">
                <a:solidFill>
                  <a:srgbClr val="E72582"/>
                </a:solidFill>
                <a:latin typeface="Calibri"/>
                <a:ea typeface="宋体"/>
                <a:cs typeface="宋体"/>
              </a:rPr>
              <a:t>②</a:t>
            </a:r>
            <a:endParaRPr lang="zh-CN" altLang="en-US" sz="3600" dirty="0">
              <a:solidFill>
                <a:srgbClr val="E72582"/>
              </a:solidFill>
              <a:latin typeface="Calibri"/>
              <a:ea typeface="方正楷体_GBK"/>
              <a:cs typeface="Times New Roman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7643247" y="5085061"/>
            <a:ext cx="1107996" cy="8284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3600" dirty="0">
                <a:solidFill>
                  <a:srgbClr val="E72582"/>
                </a:solidFill>
                <a:latin typeface="Calibri"/>
                <a:ea typeface="宋体"/>
                <a:cs typeface="宋体"/>
              </a:rPr>
              <a:t>③⑧</a:t>
            </a:r>
            <a:endParaRPr lang="zh-CN" altLang="en-US" sz="3600" dirty="0">
              <a:solidFill>
                <a:srgbClr val="E72582"/>
              </a:solidFill>
              <a:latin typeface="Calibri"/>
              <a:ea typeface="方正楷体_GBK"/>
              <a:cs typeface="Times New Roman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9415164" y="5092998"/>
            <a:ext cx="646331" cy="8284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3600" dirty="0">
                <a:solidFill>
                  <a:srgbClr val="E72582"/>
                </a:solidFill>
                <a:latin typeface="Calibri"/>
                <a:ea typeface="宋体"/>
                <a:cs typeface="宋体"/>
              </a:rPr>
              <a:t>⑥</a:t>
            </a:r>
            <a:endParaRPr lang="zh-CN" altLang="en-US" sz="3600" dirty="0">
              <a:solidFill>
                <a:srgbClr val="E72582"/>
              </a:solidFill>
              <a:latin typeface="Calibri"/>
              <a:ea typeface="方正楷体_GBK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42341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pic>
        <p:nvPicPr>
          <p:cNvPr id="6" name="image332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866022" y="993850"/>
            <a:ext cx="10459956" cy="1273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18741" y="2295526"/>
            <a:ext cx="986353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(2)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先按容器中盛水的情况分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再按容器形状分。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graphicFrame>
        <p:nvGraphicFramePr>
          <p:cNvPr id="8" name="表格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28895988"/>
              </p:ext>
            </p:extLst>
          </p:nvPr>
        </p:nvGraphicFramePr>
        <p:xfrm>
          <a:off x="1511300" y="3429000"/>
          <a:ext cx="9632952" cy="2638426"/>
        </p:xfrm>
        <a:graphic>
          <a:graphicData uri="http://schemas.openxmlformats.org/drawingml/2006/table">
            <a:tbl>
              <a:tblPr firstRow="1" firstCol="1" bandRow="1"/>
              <a:tblGrid>
                <a:gridCol w="1605492"/>
                <a:gridCol w="1605492"/>
                <a:gridCol w="1605492"/>
                <a:gridCol w="1605492"/>
                <a:gridCol w="1605492"/>
                <a:gridCol w="1605492"/>
              </a:tblGrid>
              <a:tr h="1319213">
                <a:tc gridSpan="3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3600" dirty="0"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3600" dirty="0"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1319213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3600" dirty="0"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3600" dirty="0"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3600" dirty="0"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3600" dirty="0"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3600" dirty="0"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3600" dirty="0"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9" name="矩形 8"/>
          <p:cNvSpPr/>
          <p:nvPr/>
        </p:nvSpPr>
        <p:spPr>
          <a:xfrm>
            <a:off x="2494597" y="3636268"/>
            <a:ext cx="2954655" cy="8284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3600" dirty="0">
                <a:solidFill>
                  <a:srgbClr val="E72582"/>
                </a:solidFill>
                <a:latin typeface="Calibri"/>
                <a:ea typeface="宋体"/>
                <a:cs typeface="宋体"/>
              </a:rPr>
              <a:t>①③④⑤⑦⑧</a:t>
            </a:r>
            <a:endParaRPr lang="zh-CN" altLang="en-US" sz="3600" dirty="0">
              <a:solidFill>
                <a:srgbClr val="E72582"/>
              </a:solidFill>
              <a:latin typeface="Calibri"/>
              <a:ea typeface="方正楷体_GBK"/>
              <a:cs typeface="Times New Roman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825770" y="3619401"/>
            <a:ext cx="1569660" cy="8284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3600" dirty="0">
                <a:solidFill>
                  <a:srgbClr val="E72582"/>
                </a:solidFill>
                <a:latin typeface="Calibri"/>
                <a:ea typeface="宋体"/>
                <a:cs typeface="宋体"/>
              </a:rPr>
              <a:t>②⑥⑨</a:t>
            </a:r>
            <a:endParaRPr lang="zh-CN" altLang="en-US" sz="3600" dirty="0">
              <a:solidFill>
                <a:srgbClr val="E72582"/>
              </a:solidFill>
              <a:latin typeface="Calibri"/>
              <a:ea typeface="方正楷体_GBK"/>
              <a:cs typeface="Times New Roman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819871" y="4940598"/>
            <a:ext cx="1107996" cy="8284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3600" dirty="0">
                <a:solidFill>
                  <a:srgbClr val="E72582"/>
                </a:solidFill>
                <a:latin typeface="Calibri"/>
                <a:ea typeface="宋体"/>
                <a:cs typeface="宋体"/>
              </a:rPr>
              <a:t>①④</a:t>
            </a:r>
            <a:endParaRPr lang="zh-CN" altLang="en-US" sz="3600" dirty="0">
              <a:solidFill>
                <a:srgbClr val="E72582"/>
              </a:solidFill>
              <a:latin typeface="Calibri"/>
              <a:ea typeface="方正楷体_GBK"/>
              <a:cs typeface="Times New Roman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427451" y="4940598"/>
            <a:ext cx="1107996" cy="8284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3600" dirty="0">
                <a:solidFill>
                  <a:srgbClr val="E72582"/>
                </a:solidFill>
                <a:latin typeface="Calibri"/>
                <a:ea typeface="宋体"/>
                <a:cs typeface="宋体"/>
              </a:rPr>
              <a:t>③⑧</a:t>
            </a:r>
            <a:endParaRPr lang="zh-CN" altLang="en-US" sz="3600" dirty="0">
              <a:solidFill>
                <a:srgbClr val="E72582"/>
              </a:solidFill>
              <a:latin typeface="Calibri"/>
              <a:ea typeface="方正楷体_GBK"/>
              <a:cs typeface="Times New Roman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015031" y="4940598"/>
            <a:ext cx="1107996" cy="8284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3600" dirty="0">
                <a:solidFill>
                  <a:srgbClr val="E72582"/>
                </a:solidFill>
                <a:latin typeface="Calibri"/>
                <a:ea typeface="宋体"/>
                <a:cs typeface="宋体"/>
              </a:rPr>
              <a:t>⑤⑦</a:t>
            </a:r>
            <a:endParaRPr lang="zh-CN" altLang="en-US" sz="3600" dirty="0">
              <a:solidFill>
                <a:srgbClr val="E72582"/>
              </a:solidFill>
              <a:latin typeface="Calibri"/>
              <a:ea typeface="方正楷体_GBK"/>
              <a:cs typeface="Times New Roman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792009" y="4959648"/>
            <a:ext cx="646331" cy="8284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3600" dirty="0">
                <a:solidFill>
                  <a:srgbClr val="E72582"/>
                </a:solidFill>
                <a:latin typeface="Calibri"/>
                <a:ea typeface="宋体"/>
                <a:cs typeface="宋体"/>
              </a:rPr>
              <a:t>②</a:t>
            </a:r>
            <a:endParaRPr lang="zh-CN" altLang="en-US" sz="3600" dirty="0">
              <a:solidFill>
                <a:srgbClr val="E72582"/>
              </a:solidFill>
              <a:latin typeface="Calibri"/>
              <a:ea typeface="方正楷体_GBK"/>
              <a:cs typeface="Times New Roman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8458884" y="4959648"/>
            <a:ext cx="646331" cy="8284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3600" dirty="0">
                <a:solidFill>
                  <a:srgbClr val="E72582"/>
                </a:solidFill>
                <a:latin typeface="Calibri"/>
                <a:ea typeface="宋体"/>
                <a:cs typeface="宋体"/>
              </a:rPr>
              <a:t>⑥</a:t>
            </a:r>
            <a:endParaRPr lang="zh-CN" altLang="en-US" sz="3600" dirty="0">
              <a:solidFill>
                <a:srgbClr val="E72582"/>
              </a:solidFill>
              <a:latin typeface="Calibri"/>
              <a:ea typeface="方正楷体_GBK"/>
              <a:cs typeface="Times New Roman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0040034" y="4978698"/>
            <a:ext cx="646331" cy="8284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3600" dirty="0">
                <a:solidFill>
                  <a:srgbClr val="E72582"/>
                </a:solidFill>
                <a:latin typeface="Calibri"/>
                <a:ea typeface="宋体"/>
                <a:cs typeface="宋体"/>
              </a:rPr>
              <a:t>⑨</a:t>
            </a:r>
            <a:endParaRPr lang="zh-CN" altLang="en-US" sz="3600" dirty="0">
              <a:solidFill>
                <a:srgbClr val="E72582"/>
              </a:solidFill>
              <a:latin typeface="Calibri"/>
              <a:ea typeface="方正楷体_GBK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81025" y="847726"/>
            <a:ext cx="657872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2.</a:t>
            </a: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分一分。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填序号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)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pic>
        <p:nvPicPr>
          <p:cNvPr id="8" name="image333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1126410" y="1591626"/>
            <a:ext cx="9074865" cy="2035637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738184" y="3573373"/>
            <a:ext cx="7301999" cy="83452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(1)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先按算式的得数分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再按颜色分。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graphicFrame>
        <p:nvGraphicFramePr>
          <p:cNvPr id="10" name="表格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5718056"/>
              </p:ext>
            </p:extLst>
          </p:nvPr>
        </p:nvGraphicFramePr>
        <p:xfrm>
          <a:off x="1408271" y="4600575"/>
          <a:ext cx="8535828" cy="1645920"/>
        </p:xfrm>
        <a:graphic>
          <a:graphicData uri="http://schemas.openxmlformats.org/drawingml/2006/table">
            <a:tbl>
              <a:tblPr firstRow="1" firstCol="1" bandRow="1"/>
              <a:tblGrid>
                <a:gridCol w="1422638"/>
                <a:gridCol w="1422638"/>
                <a:gridCol w="1422638"/>
                <a:gridCol w="1422638"/>
                <a:gridCol w="1422638"/>
                <a:gridCol w="1422638"/>
              </a:tblGrid>
              <a:tr h="690563">
                <a:tc grid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3600" dirty="0"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3600" dirty="0"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3600" dirty="0"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690563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3600" dirty="0"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3600" dirty="0"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3600" dirty="0"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3600" dirty="0"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3600" dirty="0"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3600" dirty="0"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1" name="矩形 10"/>
          <p:cNvSpPr/>
          <p:nvPr/>
        </p:nvSpPr>
        <p:spPr>
          <a:xfrm>
            <a:off x="1977420" y="4569123"/>
            <a:ext cx="1569660" cy="8284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3600" dirty="0">
                <a:solidFill>
                  <a:srgbClr val="E72582"/>
                </a:solidFill>
                <a:latin typeface="Calibri"/>
                <a:ea typeface="宋体"/>
                <a:cs typeface="宋体"/>
              </a:rPr>
              <a:t>①⑥⑨</a:t>
            </a:r>
            <a:endParaRPr lang="zh-CN" altLang="en-US" sz="3600" dirty="0">
              <a:solidFill>
                <a:srgbClr val="E72582"/>
              </a:solidFill>
              <a:latin typeface="Calibri"/>
              <a:ea typeface="方正楷体_GBK"/>
              <a:cs typeface="Times New Roman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879012" y="4569123"/>
            <a:ext cx="1569660" cy="8284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3600" dirty="0">
                <a:solidFill>
                  <a:srgbClr val="E72582"/>
                </a:solidFill>
                <a:latin typeface="Calibri"/>
                <a:ea typeface="宋体"/>
                <a:cs typeface="宋体"/>
              </a:rPr>
              <a:t>②③⑤</a:t>
            </a:r>
            <a:endParaRPr lang="zh-CN" altLang="en-US" sz="3600" dirty="0">
              <a:solidFill>
                <a:srgbClr val="E72582"/>
              </a:solidFill>
              <a:latin typeface="Calibri"/>
              <a:ea typeface="方正楷体_GBK"/>
              <a:cs typeface="Times New Roman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7749570" y="4564658"/>
            <a:ext cx="1569660" cy="8284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3600" dirty="0">
                <a:solidFill>
                  <a:srgbClr val="E72582"/>
                </a:solidFill>
                <a:latin typeface="Calibri"/>
                <a:ea typeface="宋体"/>
                <a:cs typeface="宋体"/>
              </a:rPr>
              <a:t>④⑦⑧</a:t>
            </a:r>
            <a:endParaRPr lang="zh-CN" altLang="en-US" sz="3600" dirty="0">
              <a:solidFill>
                <a:srgbClr val="E72582"/>
              </a:solidFill>
              <a:latin typeface="Calibri"/>
              <a:ea typeface="方正楷体_GBK"/>
              <a:cs typeface="Times New Roman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617702" y="5350173"/>
            <a:ext cx="1107996" cy="8284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3600" dirty="0">
                <a:solidFill>
                  <a:srgbClr val="E72582"/>
                </a:solidFill>
                <a:latin typeface="Calibri"/>
                <a:ea typeface="宋体"/>
                <a:cs typeface="宋体"/>
              </a:rPr>
              <a:t>①⑨</a:t>
            </a:r>
            <a:endParaRPr lang="zh-CN" altLang="en-US" sz="3600" dirty="0">
              <a:solidFill>
                <a:srgbClr val="E72582"/>
              </a:solidFill>
              <a:latin typeface="Calibri"/>
              <a:ea typeface="方正楷体_GBK"/>
              <a:cs typeface="Times New Roman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238341" y="5350173"/>
            <a:ext cx="646331" cy="8284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3600" dirty="0">
                <a:solidFill>
                  <a:srgbClr val="E72582"/>
                </a:solidFill>
                <a:latin typeface="Calibri"/>
                <a:ea typeface="宋体"/>
                <a:cs typeface="宋体"/>
              </a:rPr>
              <a:t>⑥</a:t>
            </a:r>
            <a:endParaRPr lang="zh-CN" altLang="en-US" sz="3600" dirty="0">
              <a:solidFill>
                <a:srgbClr val="E72582"/>
              </a:solidFill>
              <a:latin typeface="Calibri"/>
              <a:ea typeface="方正楷体_GBK"/>
              <a:cs typeface="Times New Roman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4677459" y="5350173"/>
            <a:ext cx="646331" cy="8284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3600" dirty="0">
                <a:solidFill>
                  <a:srgbClr val="E72582"/>
                </a:solidFill>
                <a:latin typeface="Calibri"/>
                <a:ea typeface="宋体"/>
                <a:cs typeface="宋体"/>
              </a:rPr>
              <a:t>③</a:t>
            </a:r>
            <a:endParaRPr lang="zh-CN" altLang="en-US" sz="3600" dirty="0">
              <a:solidFill>
                <a:srgbClr val="E72582"/>
              </a:solidFill>
              <a:latin typeface="Calibri"/>
              <a:ea typeface="方正楷体_GBK"/>
              <a:cs typeface="Times New Roman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5856574" y="5350173"/>
            <a:ext cx="1107996" cy="8284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3600" dirty="0">
                <a:solidFill>
                  <a:srgbClr val="E72582"/>
                </a:solidFill>
                <a:latin typeface="Calibri"/>
                <a:ea typeface="宋体"/>
                <a:cs typeface="宋体"/>
              </a:rPr>
              <a:t>②⑤</a:t>
            </a:r>
            <a:endParaRPr lang="zh-CN" altLang="en-US" sz="3600" dirty="0">
              <a:solidFill>
                <a:srgbClr val="E72582"/>
              </a:solidFill>
              <a:latin typeface="Calibri"/>
              <a:ea typeface="方正楷体_GBK"/>
              <a:cs typeface="Times New Roman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7271772" y="5345708"/>
            <a:ext cx="1107996" cy="8284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3600" dirty="0">
                <a:solidFill>
                  <a:srgbClr val="E72582"/>
                </a:solidFill>
                <a:latin typeface="Calibri"/>
                <a:ea typeface="宋体"/>
                <a:cs typeface="宋体"/>
              </a:rPr>
              <a:t>④⑦</a:t>
            </a:r>
            <a:endParaRPr lang="zh-CN" altLang="en-US" sz="3600" dirty="0">
              <a:solidFill>
                <a:srgbClr val="E72582"/>
              </a:solidFill>
              <a:latin typeface="Calibri"/>
              <a:ea typeface="方正楷体_GBK"/>
              <a:cs typeface="Times New Roman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8811309" y="5323781"/>
            <a:ext cx="646331" cy="8284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3600" dirty="0">
                <a:solidFill>
                  <a:srgbClr val="E72582"/>
                </a:solidFill>
                <a:latin typeface="Calibri"/>
                <a:ea typeface="宋体"/>
                <a:cs typeface="宋体"/>
              </a:rPr>
              <a:t>⑧</a:t>
            </a:r>
            <a:endParaRPr lang="zh-CN" altLang="en-US" sz="3600" dirty="0">
              <a:solidFill>
                <a:srgbClr val="E72582"/>
              </a:solidFill>
              <a:latin typeface="Calibri"/>
              <a:ea typeface="方正楷体_GBK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pic>
        <p:nvPicPr>
          <p:cNvPr id="6" name="image333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1250234" y="946819"/>
            <a:ext cx="9074865" cy="203563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1624" y="2982456"/>
            <a:ext cx="7301999" cy="83452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(2)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先按颜色分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再按算式的得数分。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graphicFrame>
        <p:nvGraphicFramePr>
          <p:cNvPr id="8" name="表格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84892856"/>
              </p:ext>
            </p:extLst>
          </p:nvPr>
        </p:nvGraphicFramePr>
        <p:xfrm>
          <a:off x="1616075" y="3980815"/>
          <a:ext cx="7823202" cy="1848486"/>
        </p:xfrm>
        <a:graphic>
          <a:graphicData uri="http://schemas.openxmlformats.org/drawingml/2006/table">
            <a:tbl>
              <a:tblPr firstRow="1" firstCol="1" bandRow="1"/>
              <a:tblGrid>
                <a:gridCol w="1303867"/>
                <a:gridCol w="1303867"/>
                <a:gridCol w="1303867"/>
                <a:gridCol w="1303867"/>
                <a:gridCol w="1303867"/>
                <a:gridCol w="1303867"/>
              </a:tblGrid>
              <a:tr h="924243">
                <a:tc gridSpan="3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3600" dirty="0"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3600" dirty="0"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924243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3600" dirty="0"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3600" dirty="0"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3600" dirty="0"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3600" dirty="0"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3600" dirty="0"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3600" dirty="0"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9" name="矩形 8"/>
          <p:cNvSpPr/>
          <p:nvPr/>
        </p:nvSpPr>
        <p:spPr>
          <a:xfrm>
            <a:off x="2373005" y="3997623"/>
            <a:ext cx="2492990" cy="8284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3600" dirty="0">
                <a:solidFill>
                  <a:srgbClr val="E72582"/>
                </a:solidFill>
                <a:latin typeface="Calibri"/>
                <a:ea typeface="宋体"/>
                <a:cs typeface="宋体"/>
              </a:rPr>
              <a:t>①③④⑦⑨</a:t>
            </a:r>
            <a:endParaRPr lang="zh-CN" altLang="en-US" sz="3600" dirty="0">
              <a:solidFill>
                <a:srgbClr val="E72582"/>
              </a:solidFill>
              <a:latin typeface="Calibri"/>
              <a:ea typeface="方正楷体_GBK"/>
              <a:cs typeface="Times New Roman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470987" y="3997623"/>
            <a:ext cx="2031325" cy="8284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3600" dirty="0">
                <a:solidFill>
                  <a:srgbClr val="E72582"/>
                </a:solidFill>
                <a:latin typeface="Calibri"/>
                <a:ea typeface="宋体"/>
                <a:cs typeface="宋体"/>
              </a:rPr>
              <a:t>②⑤⑥⑧</a:t>
            </a:r>
            <a:endParaRPr lang="zh-CN" altLang="en-US" sz="3600" dirty="0">
              <a:solidFill>
                <a:srgbClr val="E72582"/>
              </a:solidFill>
              <a:latin typeface="Calibri"/>
              <a:ea typeface="方正楷体_GBK"/>
              <a:cs typeface="Times New Roman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780907" y="4920953"/>
            <a:ext cx="1107996" cy="8284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3600" dirty="0">
                <a:solidFill>
                  <a:srgbClr val="E72582"/>
                </a:solidFill>
                <a:latin typeface="Calibri"/>
                <a:ea typeface="宋体"/>
                <a:cs typeface="宋体"/>
              </a:rPr>
              <a:t>①⑨</a:t>
            </a:r>
            <a:endParaRPr lang="zh-CN" altLang="en-US" sz="3600" dirty="0">
              <a:solidFill>
                <a:srgbClr val="E72582"/>
              </a:solidFill>
              <a:latin typeface="Calibri"/>
              <a:ea typeface="方正楷体_GBK"/>
              <a:cs typeface="Times New Roman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305859" y="4921548"/>
            <a:ext cx="646331" cy="8284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3600" dirty="0">
                <a:solidFill>
                  <a:srgbClr val="E72582"/>
                </a:solidFill>
                <a:latin typeface="Calibri"/>
                <a:ea typeface="宋体"/>
                <a:cs typeface="宋体"/>
              </a:rPr>
              <a:t>③</a:t>
            </a:r>
            <a:endParaRPr lang="zh-CN" altLang="en-US" sz="3600" dirty="0">
              <a:solidFill>
                <a:srgbClr val="E72582"/>
              </a:solidFill>
              <a:latin typeface="Calibri"/>
              <a:ea typeface="方正楷体_GBK"/>
              <a:cs typeface="Times New Roman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311997" y="4920953"/>
            <a:ext cx="1107996" cy="8284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3600" dirty="0">
                <a:solidFill>
                  <a:srgbClr val="E72582"/>
                </a:solidFill>
                <a:latin typeface="Calibri"/>
                <a:ea typeface="宋体"/>
                <a:cs typeface="宋体"/>
              </a:rPr>
              <a:t>④⑦</a:t>
            </a:r>
            <a:endParaRPr lang="zh-CN" altLang="en-US" sz="3600" dirty="0">
              <a:solidFill>
                <a:srgbClr val="E72582"/>
              </a:solidFill>
              <a:latin typeface="Calibri"/>
              <a:ea typeface="方正楷体_GBK"/>
              <a:cs typeface="Times New Roman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646777" y="4912023"/>
            <a:ext cx="1107996" cy="8284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3600" dirty="0">
                <a:solidFill>
                  <a:srgbClr val="E72582"/>
                </a:solidFill>
                <a:latin typeface="Calibri"/>
                <a:ea typeface="宋体"/>
                <a:cs typeface="宋体"/>
              </a:rPr>
              <a:t>②⑤</a:t>
            </a:r>
            <a:endParaRPr lang="zh-CN" altLang="en-US" sz="3600" dirty="0">
              <a:solidFill>
                <a:srgbClr val="E72582"/>
              </a:solidFill>
              <a:latin typeface="Calibri"/>
              <a:ea typeface="方正楷体_GBK"/>
              <a:cs typeface="Times New Roman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7230159" y="4912023"/>
            <a:ext cx="646331" cy="8284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3600" dirty="0">
                <a:solidFill>
                  <a:srgbClr val="E72582"/>
                </a:solidFill>
                <a:latin typeface="Calibri"/>
                <a:ea typeface="宋体"/>
                <a:cs typeface="宋体"/>
              </a:rPr>
              <a:t>⑥</a:t>
            </a:r>
            <a:endParaRPr lang="zh-CN" altLang="en-US" sz="3600" dirty="0">
              <a:solidFill>
                <a:srgbClr val="E72582"/>
              </a:solidFill>
              <a:latin typeface="Calibri"/>
              <a:ea typeface="方正楷体_GBK"/>
              <a:cs typeface="Times New Roman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8493471" y="4912023"/>
            <a:ext cx="646331" cy="8284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3600" dirty="0">
                <a:solidFill>
                  <a:srgbClr val="E72582"/>
                </a:solidFill>
                <a:latin typeface="Calibri"/>
                <a:ea typeface="宋体"/>
                <a:cs typeface="宋体"/>
              </a:rPr>
              <a:t>⑧</a:t>
            </a:r>
            <a:endParaRPr lang="zh-CN" altLang="en-US" sz="3600" dirty="0">
              <a:solidFill>
                <a:srgbClr val="E72582"/>
              </a:solidFill>
              <a:latin typeface="Calibri"/>
              <a:ea typeface="方正楷体_GBK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 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二年级数学下册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152</TotalTime>
  <Words>217</Words>
  <Application>Microsoft Office PowerPoint</Application>
  <PresentationFormat>自定义</PresentationFormat>
  <Paragraphs>57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20" baseType="lpstr">
      <vt:lpstr>Arial</vt:lpstr>
      <vt:lpstr>宋体</vt:lpstr>
      <vt:lpstr>方正黑体_GBK</vt:lpstr>
      <vt:lpstr>方正大标宋_GBK</vt:lpstr>
      <vt:lpstr>Times New Roman</vt:lpstr>
      <vt:lpstr>Calibri</vt:lpstr>
      <vt:lpstr>方正小标宋_GBK</vt:lpstr>
      <vt:lpstr>方正隶变_GBK</vt:lpstr>
      <vt:lpstr>汉仪雅酷黑 95W</vt:lpstr>
      <vt:lpstr>微软雅黑</vt:lpstr>
      <vt:lpstr>方正楷体_GBK</vt:lpstr>
      <vt:lpstr>方正大标宋简体</vt:lpstr>
      <vt:lpstr>Wingdings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239</cp:revision>
  <dcterms:created xsi:type="dcterms:W3CDTF">2019-06-19T02:08:00Z</dcterms:created>
  <dcterms:modified xsi:type="dcterms:W3CDTF">2026-03-25T07:47:48Z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