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27" r:id="rId6"/>
  </p:sldIdLst>
  <p:sldSz cx="12192000" cy="6858000"/>
  <p:notesSz cx="6858000" cy="9144000"/>
  <p:embeddedFontLst>
    <p:embeddedFont>
      <p:font typeface="方正大标宋简体" charset="-122"/>
      <p:regular r:id="rId7"/>
    </p:embeddedFont>
    <p:embeddedFont>
      <p:font typeface="Calibri" pitchFamily="34" charset="0"/>
      <p:regular r:id="rId8"/>
      <p:bold r:id="rId9"/>
      <p:italic r:id="rId10"/>
      <p:boldItalic r:id="rId11"/>
    </p:embeddedFont>
    <p:embeddedFont>
      <p:font typeface="方正仿宋_GBK" pitchFamily="65" charset="-122"/>
      <p:regular r:id="rId12"/>
    </p:embeddedFont>
    <p:embeddedFont>
      <p:font typeface="微软雅黑" pitchFamily="34" charset="-122"/>
      <p:regular r:id="rId13"/>
      <p:bold r:id="rId14"/>
    </p:embeddedFont>
    <p:embeddedFont>
      <p:font typeface="方正楷体_GBK" pitchFamily="65" charset="-122"/>
      <p:regular r:id="rId15"/>
    </p:embeddedFont>
    <p:embeddedFont>
      <p:font typeface="方正小标宋_GBK" pitchFamily="65" charset="-122"/>
      <p:regular r:id="rId16"/>
    </p:embeddedFont>
    <p:embeddedFont>
      <p:font typeface="方正大标宋_GBK" pitchFamily="65" charset="-122"/>
      <p:regular r:id="rId17"/>
    </p:embeddedFont>
    <p:embeddedFont>
      <p:font typeface="方正隶变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0.png"/><Relationship Id="rId5" Type="http://schemas.openxmlformats.org/officeDocument/2006/relationships/image" Target="../media/image9.TI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保护野生哺乳动物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25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47823" y="965870"/>
            <a:ext cx="7077075" cy="1866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25" y="2727635"/>
            <a:ext cx="102679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一辆三轮车和一辆玩具汽车一共多少钱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289C5C0A-50A0-4102-8252-3F24FA6F3C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9072" y="3650964"/>
            <a:ext cx="5254986" cy="80949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990293" y="3745596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132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26484" y="3732546"/>
            <a:ext cx="4443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+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24959" y="37455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09693" y="3727231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217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96000" y="37455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403575"/>
              </p:ext>
            </p:extLst>
          </p:nvPr>
        </p:nvGraphicFramePr>
        <p:xfrm>
          <a:off x="800100" y="933450"/>
          <a:ext cx="8782050" cy="3752850"/>
        </p:xfrm>
        <a:graphic>
          <a:graphicData uri="http://schemas.openxmlformats.org/drawingml/2006/table">
            <a:tbl>
              <a:tblPr firstRow="1" firstCol="1" bandRow="1"/>
              <a:tblGrid>
                <a:gridCol w="4600122"/>
                <a:gridCol w="4181928"/>
              </a:tblGrid>
              <a:tr h="37528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132+80=(</a:t>
                      </a:r>
                      <a:r>
                        <a:rPr lang="en-US" sz="36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         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        </a:t>
                      </a:r>
                      <a:r>
                        <a:rPr lang="en-US" sz="36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)+5=(</a:t>
                      </a:r>
                      <a:r>
                        <a:rPr lang="en-US" sz="36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       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en-US" sz="3600" dirty="0" smtClean="0">
                        <a:effectLst/>
                        <a:latin typeface="Times New Roman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满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</a:t>
                      </a:r>
                      <a:r>
                        <a:rPr lang="en-US" sz="36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     )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进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。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en-US" sz="3600" dirty="0" smtClean="0">
                        <a:effectLst/>
                        <a:latin typeface="Times New Roman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3600" dirty="0" smtClean="0">
                        <a:effectLst/>
                        <a:latin typeface="Times New Roman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801534" y="13650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04768" y="1393605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14043" y="2183497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61943" y="2183496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217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358" y="2269221"/>
            <a:ext cx="3529013" cy="2140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image29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74094" y="3178175"/>
            <a:ext cx="3884669" cy="1136650"/>
          </a:xfrm>
          <a:prstGeom prst="rect">
            <a:avLst/>
          </a:prstGeom>
        </p:spPr>
      </p:pic>
      <p:pic>
        <p:nvPicPr>
          <p:cNvPr id="14" name="image40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074094" y="3178175"/>
            <a:ext cx="3884669" cy="11366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709201" y="368694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64651" y="366849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393326" y="3486144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7599" y="4939784"/>
            <a:ext cx="98924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答</a:t>
            </a:r>
            <a:r>
              <a:rPr lang="en-US" altLang="zh-CN" sz="3600" dirty="0">
                <a:latin typeface="Times New Roman"/>
                <a:ea typeface="方正楷体_GBK"/>
              </a:rPr>
              <a:t>: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                                                        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18" name="矩形 17"/>
          <p:cNvSpPr/>
          <p:nvPr/>
        </p:nvSpPr>
        <p:spPr>
          <a:xfrm>
            <a:off x="1933573" y="4992558"/>
            <a:ext cx="79361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一辆三轮车和一辆玩具汽车一共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217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5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32519"/>
            <a:ext cx="10911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一辆三轮车和一架玩具飞机一共多少钱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289C5C0A-50A0-4102-8252-3F24FA6F3C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3300" y="1415398"/>
            <a:ext cx="5254986" cy="80949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647393" y="151603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132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54374" y="1430305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+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47593" y="151603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289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04893" y="1516029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421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63309" y="15255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050240"/>
              </p:ext>
            </p:extLst>
          </p:nvPr>
        </p:nvGraphicFramePr>
        <p:xfrm>
          <a:off x="909239" y="2390775"/>
          <a:ext cx="8358586" cy="3097593"/>
        </p:xfrm>
        <a:graphic>
          <a:graphicData uri="http://schemas.openxmlformats.org/drawingml/2006/table">
            <a:tbl>
              <a:tblPr firstRow="1" firstCol="1" bandRow="1"/>
              <a:tblGrid>
                <a:gridCol w="4378307"/>
                <a:gridCol w="3980279"/>
              </a:tblGrid>
              <a:tr h="309759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132+200</a:t>
                      </a:r>
                      <a:r>
                        <a:rPr lang="en-US" sz="32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=(             )</a:t>
                      </a:r>
                      <a:endParaRPr lang="zh-CN" sz="32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            )+</a:t>
                      </a:r>
                      <a:r>
                        <a:rPr lang="en-US" sz="32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80</a:t>
                      </a:r>
                      <a:r>
                        <a:rPr lang="en-US" sz="32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=(           )</a:t>
                      </a:r>
                      <a:endParaRPr lang="zh-CN" sz="32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            )+</a:t>
                      </a:r>
                      <a:r>
                        <a:rPr lang="en-US" sz="32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9</a:t>
                      </a:r>
                      <a:r>
                        <a:rPr lang="en-US" sz="32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=(          )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哪一位相加满十</a:t>
                      </a:r>
                      <a:r>
                        <a:rPr lang="en-US" sz="32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,</a:t>
                      </a:r>
                      <a:r>
                        <a:rPr lang="zh-CN" sz="32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就</a:t>
                      </a:r>
                      <a:endParaRPr lang="zh-CN" sz="32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向前一位进</a:t>
                      </a:r>
                      <a:r>
                        <a:rPr lang="en-US" sz="32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</a:t>
                      </a:r>
                      <a:r>
                        <a:rPr lang="en-US" sz="32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2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    )</a:t>
                      </a:r>
                      <a:r>
                        <a:rPr lang="zh-CN" sz="32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。</a:t>
                      </a:r>
                      <a:endParaRPr lang="zh-CN" sz="32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effectLst/>
                        <a:latin typeface="Times New Roman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　</a:t>
                      </a:r>
                      <a:endParaRPr lang="en-US" altLang="zh-CN" sz="3200" dirty="0" smtClean="0">
                        <a:effectLst/>
                        <a:latin typeface="Times New Roman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" name="image299.jpeg"/>
          <p:cNvPicPr/>
          <p:nvPr/>
        </p:nvPicPr>
        <p:blipFill rotWithShape="1">
          <a:blip r:embed="rId5"/>
          <a:srcRect t="33659"/>
          <a:stretch/>
        </p:blipFill>
        <p:spPr>
          <a:xfrm>
            <a:off x="1215247" y="4591645"/>
            <a:ext cx="3815422" cy="854749"/>
          </a:xfrm>
          <a:prstGeom prst="rect">
            <a:avLst/>
          </a:prstGeom>
        </p:spPr>
      </p:pic>
      <p:pic>
        <p:nvPicPr>
          <p:cNvPr id="17" name="image401.jpeg"/>
          <p:cNvPicPr/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8871"/>
          <a:stretch/>
        </p:blipFill>
        <p:spPr>
          <a:xfrm>
            <a:off x="1215247" y="4207510"/>
            <a:ext cx="3815422" cy="117411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560514" y="2500025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332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72221" y="3095625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332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67090" y="3086099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44042" y="3719076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57505" y="3709551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421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901325" y="311467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834" y="3642299"/>
            <a:ext cx="2979743" cy="1808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6552515" y="484981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250468" y="482123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940551" y="4658320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33520" y="5690369"/>
            <a:ext cx="98924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答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                                                       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00718" y="5572850"/>
            <a:ext cx="83104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一辆三轮车和一架玩具飞机一共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421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176</Words>
  <Application>Microsoft Office PowerPoint</Application>
  <PresentationFormat>自定义</PresentationFormat>
  <Paragraphs>62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方正大标宋简体</vt:lpstr>
      <vt:lpstr>Times New Roman</vt:lpstr>
      <vt:lpstr>Calibri</vt:lpstr>
      <vt:lpstr>方正仿宋_GBK</vt:lpstr>
      <vt:lpstr>微软雅黑</vt:lpstr>
      <vt:lpstr>方正楷体_GBK</vt:lpstr>
      <vt:lpstr>方正小标宋_GBK</vt:lpstr>
      <vt:lpstr>汉仪雅酷黑 95W</vt:lpstr>
      <vt:lpstr>方正大标宋_GBK</vt:lpstr>
      <vt:lpstr>方正隶变_GBK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2026-03-25T09:13:05Z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