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5" r:id="rId6"/>
    <p:sldId id="496" r:id="rId7"/>
    <p:sldId id="497" r:id="rId8"/>
    <p:sldId id="498" r:id="rId9"/>
    <p:sldId id="499" r:id="rId10"/>
    <p:sldId id="500" r:id="rId11"/>
    <p:sldId id="501" r:id="rId12"/>
    <p:sldId id="502" r:id="rId13"/>
    <p:sldId id="503" r:id="rId14"/>
    <p:sldId id="504" r:id="rId15"/>
    <p:sldId id="494" r:id="rId16"/>
    <p:sldId id="427" r:id="rId17"/>
  </p:sldIdLst>
  <p:sldSz cx="12192000" cy="6858000"/>
  <p:notesSz cx="6858000" cy="9144000"/>
  <p:embeddedFontLst>
    <p:embeddedFont>
      <p:font typeface="方正隶变_GBK" panose="03000509000000000000" pitchFamily="65" charset="-122"/>
      <p:regular r:id="rId18"/>
    </p:embeddedFont>
    <p:embeddedFont>
      <p:font typeface="方正黑体_GBK" panose="03000509000000000000" pitchFamily="65" charset="-122"/>
      <p:regular r:id="rId19"/>
    </p:embeddedFont>
    <p:embeddedFont>
      <p:font typeface="方正大标宋简体" panose="02010600030101010101" charset="-122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方正楷体_GBK" panose="03000509000000000000" pitchFamily="65" charset="-122"/>
      <p:regular r:id="rId25"/>
    </p:embeddedFont>
    <p:embeddedFont>
      <p:font typeface="方正小标宋_GBK" panose="03000509000000000000" pitchFamily="65" charset="-122"/>
      <p:regular r:id="rId26"/>
    </p:embeddedFont>
    <p:embeddedFont>
      <p:font typeface="方正仿宋_GBK" panose="03000509000000000000" pitchFamily="65" charset="-122"/>
      <p:regular r:id="rId27"/>
    </p:embeddedFont>
    <p:embeddedFont>
      <p:font typeface="微软雅黑" panose="020B0503020204020204" pitchFamily="34" charset="-122"/>
      <p:regular r:id="rId28"/>
      <p:bold r:id="rId29"/>
    </p:embeddedFont>
    <p:embeddedFont>
      <p:font typeface="方正大标宋_GBK" panose="03000509000000000000" pitchFamily="65" charset="-122"/>
      <p:regular r:id="rId30"/>
    </p:embeddedFont>
    <p:embeddedFont>
      <p:font typeface="NEU-BZ" panose="02010600010101010101" pitchFamily="2" charset="-122"/>
      <p:regular r:id="rId31"/>
      <p:bold r:id="rId32"/>
      <p:italic r:id="rId33"/>
      <p:boldItalic r:id="rId34"/>
    </p:embeddedFont>
    <p:embeddedFont>
      <p:font typeface="MS Gothic" panose="020B0609070205080204" pitchFamily="49" charset="-128"/>
      <p:regular r:id="rId35"/>
    </p:embeddedFont>
    <p:embeddedFont>
      <p:font typeface="MS Mincho" panose="02020609040205080304" pitchFamily="49" charset="-128"/>
      <p:regular r:id="rId3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font" Target="fonts/font19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font" Target="fonts/font18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17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18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image" Target="../media/image20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7.TIF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9.png"/><Relationship Id="rId4" Type="http://schemas.openxmlformats.org/officeDocument/2006/relationships/image" Target="../media/image8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1.png"/><Relationship Id="rId4" Type="http://schemas.openxmlformats.org/officeDocument/2006/relationships/image" Target="../media/image10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6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15.TIF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17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六单元综合训练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36429" y="861094"/>
            <a:ext cx="11175485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(2)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算一算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买了一辆自行车后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还剩多少元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18250" y="2218838"/>
            <a:ext cx="4114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600-292=308(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还剩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308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元。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41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493755" y="1991925"/>
            <a:ext cx="3480031" cy="286069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17357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80"/>
            <a:ext cx="10872782" cy="1665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小熊收了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406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根玉米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小猴比小熊收的玉米数多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137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根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小猴收了多少根玉米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41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503727" y="1943934"/>
            <a:ext cx="3818013" cy="244691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08271" y="2714807"/>
            <a:ext cx="5340689" cy="17536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406+137=543(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根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小猴收了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543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根玉米。</a:t>
            </a:r>
            <a:endParaRPr lang="zh-CN" altLang="zh-CN" sz="3600" dirty="0">
              <a:solidFill>
                <a:srgbClr val="E72582"/>
              </a:solidFill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59020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46407"/>
            <a:ext cx="6759526" cy="241574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53705" y="3617351"/>
            <a:ext cx="6096000" cy="16655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200-169=31(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b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</a:b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应找回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31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元。</a:t>
            </a:r>
            <a:endParaRPr lang="zh-CN" altLang="zh-CN" sz="3600" dirty="0">
              <a:solidFill>
                <a:srgbClr val="E72582"/>
              </a:solidFill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07316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61094"/>
            <a:ext cx="10774393" cy="1665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王老师家正前方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298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米处有个超市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正后方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345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米处有个菜市场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超市和菜市场之间有多少米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3924" y="2554331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298+345=643(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超市和菜市场之间有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643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米。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4093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752012" cy="1665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开心水果店香蕉和苹果周六的销售情况如下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看图提出问题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并解答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2551" y="2740188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苹果卖出多少箱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243+87=330(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箱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苹果卖出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330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箱。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41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881466" y="2351665"/>
            <a:ext cx="4986788" cy="249339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00304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41080"/>
            <a:ext cx="857465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五、想一想。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填什么数才能打中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填出两种情况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50160" y="1679155"/>
            <a:ext cx="1415772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灵活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r="58955"/>
          <a:stretch/>
        </p:blipFill>
        <p:spPr>
          <a:xfrm>
            <a:off x="505735" y="2711327"/>
            <a:ext cx="5502952" cy="27711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/>
          <a:srcRect l="55864"/>
          <a:stretch/>
        </p:blipFill>
        <p:spPr>
          <a:xfrm>
            <a:off x="6448157" y="2711327"/>
            <a:ext cx="5391685" cy="2524907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288322" y="3054076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300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293554" y="3842206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320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9004467" y="3005812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380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9004466" y="3739954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390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635" y="883997"/>
            <a:ext cx="10753979" cy="2485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一、计算。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画一画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(1)913-569=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3091784" y="2682818"/>
            <a:ext cx="997137" cy="669095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2744" y="4196339"/>
            <a:ext cx="4460524" cy="12412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6244" y="3726341"/>
            <a:ext cx="4618704" cy="180319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151770" y="2682818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344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44747" y="105584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</a:rPr>
              <a:t>2)649+88=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3194902" y="1055841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737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34916" y="1055842"/>
            <a:ext cx="997137" cy="669095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9037" y="2452220"/>
            <a:ext cx="5030919" cy="1688459"/>
          </a:xfrm>
          <a:prstGeom prst="rect">
            <a:avLst/>
          </a:prstGeom>
        </p:spPr>
      </p:pic>
      <p:pic>
        <p:nvPicPr>
          <p:cNvPr id="10" name="image40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065081" y="2393639"/>
            <a:ext cx="5030919" cy="184005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60145"/>
            <a:ext cx="1090806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用竖式计算并验算。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</a:rPr>
              <a:t>           374+195=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3822669" y="1846378"/>
            <a:ext cx="9925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569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image40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53090" y="2951324"/>
            <a:ext cx="2230002" cy="183633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13792" y="3005579"/>
            <a:ext cx="4273240" cy="17277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956865" y="1115166"/>
            <a:ext cx="198323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800-487=</a:t>
            </a:r>
            <a:endParaRPr lang="zh-CN" altLang="en-US" sz="3600" dirty="0">
              <a:solidFill>
                <a:srgbClr val="0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40100" y="1088884"/>
            <a:ext cx="877163" cy="8231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313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9" name="image40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67460" y="2538867"/>
            <a:ext cx="2720405" cy="224016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22282" y="2538867"/>
            <a:ext cx="4502979" cy="211077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563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80"/>
            <a:ext cx="1090728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二、选一选。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下面关于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152+149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的计算方法中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错误的是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23733" y="187225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021" y="2844214"/>
            <a:ext cx="10896894" cy="243181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443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41080"/>
            <a:ext cx="1083477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下面的算式中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不能验算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712-257=455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的是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455+257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712-455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455-257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77084" y="107191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2931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73475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三、森林医生。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对的画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错的画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MS Mincho" panose="02020609040205080304" pitchFamily="49" charset="-128"/>
                <a:ea typeface="方正楷体_GBK" panose="03000509000000000000" pitchFamily="65" charset="-122"/>
                <a:cs typeface="MS Mincho" panose="02020609040205080304" pitchFamily="49" charset="-128"/>
              </a:rPr>
              <a:t>✕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并改正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l="1734" t="2876" r="1986" b="474"/>
          <a:stretch/>
        </p:blipFill>
        <p:spPr>
          <a:xfrm>
            <a:off x="591724" y="1889184"/>
            <a:ext cx="5177084" cy="380424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8528" y="1804438"/>
            <a:ext cx="5175577" cy="3775223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1277028" y="4634425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6988595" y="4530909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11" name="image9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3180266" y="2963009"/>
            <a:ext cx="2011731" cy="1656597"/>
          </a:xfrm>
          <a:prstGeom prst="rect">
            <a:avLst/>
          </a:prstGeom>
        </p:spPr>
      </p:pic>
      <p:pic>
        <p:nvPicPr>
          <p:cNvPr id="12" name="image10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9091449" y="3122758"/>
            <a:ext cx="1817736" cy="149684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30837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924540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四、解决问题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8189" y="1802921"/>
            <a:ext cx="11680166" cy="1665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1.(1)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估一估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剩下的钱还够再买一辆自行车吗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圈出你认为正确的答案。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够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不够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41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183868" y="2979923"/>
            <a:ext cx="3480031" cy="2860692"/>
          </a:xfrm>
          <a:prstGeom prst="rect">
            <a:avLst/>
          </a:prstGeom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3370943" y="2776312"/>
            <a:ext cx="675893" cy="657626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1131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539</Words>
  <Application>Microsoft Office PowerPoint</Application>
  <PresentationFormat>宽屏</PresentationFormat>
  <Paragraphs>80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4" baseType="lpstr">
      <vt:lpstr>方正隶变_GBK</vt:lpstr>
      <vt:lpstr>宋体</vt:lpstr>
      <vt:lpstr>方正黑体_GBK</vt:lpstr>
      <vt:lpstr>方正大标宋简体</vt:lpstr>
      <vt:lpstr>Calibri</vt:lpstr>
      <vt:lpstr>方正楷体_GBK</vt:lpstr>
      <vt:lpstr>方正小标宋_GBK</vt:lpstr>
      <vt:lpstr>Arial</vt:lpstr>
      <vt:lpstr>方正仿宋_GBK</vt:lpstr>
      <vt:lpstr>Times New Roman</vt:lpstr>
      <vt:lpstr>微软雅黑</vt:lpstr>
      <vt:lpstr>方正大标宋_GBK</vt:lpstr>
      <vt:lpstr>NEU-BZ</vt:lpstr>
      <vt:lpstr>MS Gothic</vt:lpstr>
      <vt:lpstr>汉仪雅酷黑 95W</vt:lpstr>
      <vt:lpstr>MS Mincho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248</cp:revision>
  <dcterms:created xsi:type="dcterms:W3CDTF">2019-06-19T02:08:00Z</dcterms:created>
  <dcterms:modified xsi:type="dcterms:W3CDTF">2026-03-25T03:09:23Z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