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大标宋简体" charset="-122"/>
      <p:regular r:id="rId15"/>
    </p:embeddedFont>
    <p:embeddedFont>
      <p:font typeface="方正黑体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大标宋_GBK" pitchFamily="65" charset="-122"/>
      <p:regular r:id="rId19"/>
    </p:embeddedFont>
    <p:embeddedFont>
      <p:font typeface="方正楷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鱼菜共生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61095"/>
            <a:ext cx="1084516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下表是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校园歌手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大赛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位选手的得票情况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349741"/>
              </p:ext>
            </p:extLst>
          </p:nvPr>
        </p:nvGraphicFramePr>
        <p:xfrm>
          <a:off x="1266825" y="1936824"/>
          <a:ext cx="8972548" cy="1320726"/>
        </p:xfrm>
        <a:graphic>
          <a:graphicData uri="http://schemas.openxmlformats.org/drawingml/2006/table">
            <a:tbl>
              <a:tblPr firstRow="1" firstCol="1" bandRow="1"/>
              <a:tblGrid>
                <a:gridCol w="1794859"/>
                <a:gridCol w="1794859"/>
                <a:gridCol w="1794859"/>
                <a:gridCol w="1794859"/>
                <a:gridCol w="1793112"/>
              </a:tblGrid>
              <a:tr h="66036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号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</a:t>
                      </a: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号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</a:t>
                      </a: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号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号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5</a:t>
                      </a: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号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36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400 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票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330 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票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200 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票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420 </a:t>
                      </a: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票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300 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票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90574" y="3305175"/>
            <a:ext cx="88868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号选手和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号选手共得多少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票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89C5C0A-50A0-4102-8252-3F24FA6F3C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8750" y="4338623"/>
            <a:ext cx="5254986" cy="80949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567207" y="443488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400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38320" y="4357673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</a:rPr>
              <a:t>+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44492" y="443050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300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58065" y="442973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700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63253" y="44470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票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011619"/>
              </p:ext>
            </p:extLst>
          </p:nvPr>
        </p:nvGraphicFramePr>
        <p:xfrm>
          <a:off x="1209675" y="1114426"/>
          <a:ext cx="10144125" cy="3362324"/>
        </p:xfrm>
        <a:graphic>
          <a:graphicData uri="http://schemas.openxmlformats.org/drawingml/2006/table">
            <a:tbl>
              <a:tblPr firstRow="1" firstCol="1" bandRow="1"/>
              <a:tblGrid>
                <a:gridCol w="4750934"/>
                <a:gridCol w="5393191"/>
              </a:tblGrid>
              <a:tr h="33623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一百一百地数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, 500,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    ), 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 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)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个百加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个百是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个百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,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也就是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altLang="zh-CN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。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4+3=(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altLang="zh-CN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400+300=(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    )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802415" y="222159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4793" y="2202545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29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2959100"/>
            <a:ext cx="4125754" cy="116459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335076" y="3659872"/>
            <a:ext cx="76174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600</a:t>
            </a:r>
            <a:endParaRPr lang="zh-CN" altLang="en-US" sz="30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79124" y="3659872"/>
            <a:ext cx="76174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700</a:t>
            </a:r>
            <a:endParaRPr lang="zh-CN" altLang="en-US" sz="30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59726" y="220254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43643" y="2202545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88451" y="301354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86318" y="380052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90899" y="4696510"/>
            <a:ext cx="908453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答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                                          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40996" y="4763225"/>
            <a:ext cx="6483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号选手和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号选手共得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700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90575" y="933451"/>
            <a:ext cx="69687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(2)4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号选手比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号选手多多少票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89C5C0A-50A0-4102-8252-3F24FA6F3C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3300" y="1579782"/>
            <a:ext cx="5254986" cy="809497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406207"/>
              </p:ext>
            </p:extLst>
          </p:nvPr>
        </p:nvGraphicFramePr>
        <p:xfrm>
          <a:off x="1036637" y="2543175"/>
          <a:ext cx="9917113" cy="2933700"/>
        </p:xfrm>
        <a:graphic>
          <a:graphicData uri="http://schemas.openxmlformats.org/drawingml/2006/table">
            <a:tbl>
              <a:tblPr firstRow="1" firstCol="1" bandRow="1"/>
              <a:tblGrid>
                <a:gridCol w="3096410"/>
                <a:gridCol w="6820703"/>
              </a:tblGrid>
              <a:tr h="293370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个百减去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个百是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altLang="zh-CN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个百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,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二百加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个十是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             )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。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400-200=(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altLang="zh-CN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          )+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20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=(          )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1052179" y="5572810"/>
            <a:ext cx="96634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答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                              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" name="image39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69752" y="2876232"/>
            <a:ext cx="2872180" cy="21910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47393" y="166136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60019" y="166136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85843" y="1661363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60020" y="1590314"/>
            <a:ext cx="4539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</a:rPr>
              <a:t>-</a:t>
            </a:r>
            <a:endParaRPr lang="zh-CN" altLang="en-US" sz="4200" b="1" dirty="0">
              <a:solidFill>
                <a:srgbClr val="E7258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00938" y="167603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票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45701" y="265974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57793" y="342884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84937" y="407517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04461" y="4797703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01163" y="4803556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34033" y="5654159"/>
            <a:ext cx="58288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号选手比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号选手多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220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952500"/>
            <a:ext cx="107880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比一比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350+50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			600+200=  		880-60=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350-50=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600-200=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880-600=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94560" y="1941045"/>
            <a:ext cx="9925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400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09893" y="196962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05543" y="1773971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820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99868" y="278266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43218" y="278266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15093" y="2606426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280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217</Words>
  <Application>Microsoft Office PowerPoint</Application>
  <PresentationFormat>自定义</PresentationFormat>
  <Paragraphs>79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方正仿宋_GBK</vt:lpstr>
      <vt:lpstr>汉仪雅酷黑 95W</vt:lpstr>
      <vt:lpstr>方正小标宋_GBK</vt:lpstr>
      <vt:lpstr>方正隶变_GBK</vt:lpstr>
      <vt:lpstr>Times New Roman</vt:lpstr>
      <vt:lpstr>Calibri</vt:lpstr>
      <vt:lpstr>方正大标宋简体</vt:lpstr>
      <vt:lpstr>方正黑体_GBK</vt:lpstr>
      <vt:lpstr>微软雅黑</vt:lpstr>
      <vt:lpstr>方正大标宋_GBK</vt:lpstr>
      <vt:lpstr>Wingdings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2026-03-24T08:35:31Z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