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大标宋简体" charset="-122"/>
      <p:regular r:id="rId8"/>
    </p:embeddedFon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方正黑体_GBK" pitchFamily="65" charset="-122"/>
      <p:regular r:id="rId13"/>
    </p:embeddedFont>
    <p:embeddedFont>
      <p:font typeface="微软雅黑" pitchFamily="34" charset="-122"/>
      <p:regular r:id="rId14"/>
      <p:bold r:id="rId15"/>
    </p:embeddedFont>
    <p:embeddedFont>
      <p:font typeface="方正仿宋_GBK" pitchFamily="65" charset="-122"/>
      <p:regular r:id="rId16"/>
    </p:embeddedFont>
    <p:embeddedFont>
      <p:font typeface="方正楷体_GBK" pitchFamily="65" charset="-122"/>
      <p:regular r:id="rId17"/>
    </p:embeddedFont>
    <p:embeddedFont>
      <p:font typeface="方正小标宋_GBK" pitchFamily="65" charset="-122"/>
      <p:regular r:id="rId18"/>
    </p:embeddedFont>
    <p:embeddedFont>
      <p:font typeface="方正隶变_GBK" pitchFamily="65" charset="-122"/>
      <p:regular r:id="rId19"/>
    </p:embeddedFont>
    <p:embeddedFont>
      <p:font typeface="方正大标宋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microsoft.com/office/2007/relationships/hdphoto" Target="../media/hdphoto2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美丽滇池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861094"/>
            <a:ext cx="1090231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填一填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算一算。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水果店运来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400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箱苹果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卖了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86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箱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还剩多少箱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r>
              <a:rPr lang="en-US" altLang="zh-CN" sz="3600" dirty="0">
                <a:latin typeface="Times New Roman"/>
                <a:ea typeface="方正楷体_GBK"/>
              </a:rPr>
              <a:t>(1)</a:t>
            </a:r>
            <a:endParaRPr lang="zh-CN" altLang="en-US" sz="3600" dirty="0"/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289C5C0A-50A0-4102-8252-3F24FA6F3C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8050" y="2016021"/>
            <a:ext cx="5254986" cy="809497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1880233"/>
              </p:ext>
            </p:extLst>
          </p:nvPr>
        </p:nvGraphicFramePr>
        <p:xfrm>
          <a:off x="1190624" y="2905125"/>
          <a:ext cx="8705851" cy="2924175"/>
        </p:xfrm>
        <a:graphic>
          <a:graphicData uri="http://schemas.openxmlformats.org/drawingml/2006/table">
            <a:tbl>
              <a:tblPr firstRow="1" firstCol="1" bandRow="1"/>
              <a:tblGrid>
                <a:gridCol w="4470573"/>
                <a:gridCol w="4235278"/>
              </a:tblGrid>
              <a:tr h="292417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400-80=(</a:t>
                      </a:r>
                      <a:r>
                        <a:rPr lang="en-US" sz="3400" dirty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方正仿宋_GBK"/>
                          <a:cs typeface="Times New Roman"/>
                        </a:rPr>
                        <a:t> </a:t>
                      </a:r>
                      <a:r>
                        <a:rPr lang="en-US" sz="3400" dirty="0" smtClean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方正仿宋_GBK"/>
                          <a:cs typeface="Times New Roman"/>
                        </a:rPr>
                        <a:t>         </a:t>
                      </a:r>
                      <a:r>
                        <a:rPr lang="en-US" sz="34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)</a:t>
                      </a:r>
                      <a:endParaRPr lang="zh-CN" sz="34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(</a:t>
                      </a:r>
                      <a:r>
                        <a:rPr lang="en-US" sz="3400" dirty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 dirty="0" smtClean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       </a:t>
                      </a:r>
                      <a:r>
                        <a:rPr lang="en-US" sz="34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)-6=(</a:t>
                      </a:r>
                      <a:r>
                        <a:rPr lang="en-US" sz="3400" dirty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 dirty="0" smtClean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      </a:t>
                      </a:r>
                      <a:r>
                        <a:rPr lang="en-US" sz="34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十位是</a:t>
                      </a:r>
                      <a:r>
                        <a:rPr lang="en-US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0</a:t>
                      </a:r>
                      <a:r>
                        <a:rPr lang="zh-CN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时</a:t>
                      </a:r>
                      <a:r>
                        <a:rPr lang="en-US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,</a:t>
                      </a:r>
                      <a:r>
                        <a:rPr lang="zh-CN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可</a:t>
                      </a:r>
                      <a:endParaRPr lang="zh-CN" sz="34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向</a:t>
                      </a:r>
                      <a:r>
                        <a:rPr lang="en-US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(</a:t>
                      </a:r>
                      <a:r>
                        <a:rPr lang="en-US" sz="3400" dirty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 dirty="0" smtClean="0">
                          <a:solidFill>
                            <a:srgbClr val="FF00FF"/>
                          </a:solidFill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      </a:t>
                      </a:r>
                      <a:r>
                        <a:rPr lang="en-US" sz="34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)</a:t>
                      </a:r>
                      <a:r>
                        <a:rPr lang="zh-CN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位借</a:t>
                      </a:r>
                      <a:r>
                        <a:rPr lang="en-US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1</a:t>
                      </a:r>
                      <a:r>
                        <a:rPr lang="zh-CN" sz="3400" dirty="0" smtClean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。</a:t>
                      </a:r>
                      <a:endParaRPr lang="en-US" altLang="zh-CN" sz="3400" dirty="0" smtClean="0">
                        <a:effectLst/>
                        <a:latin typeface="Times New Roman"/>
                        <a:ea typeface="方正楷体_GBK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zh-CN" sz="3400" dirty="0" smtClean="0">
                        <a:effectLst/>
                        <a:latin typeface="Times New Roman"/>
                        <a:ea typeface="方正楷体_GBK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zh-CN" sz="3400" dirty="0" smtClean="0">
                        <a:effectLst/>
                        <a:latin typeface="Times New Roman"/>
                        <a:ea typeface="方正楷体_GBK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　</a:t>
                      </a:r>
                      <a:endParaRPr lang="zh-CN" sz="34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9360" y="4157599"/>
            <a:ext cx="2815645" cy="1616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/>
        </p:nvSpPr>
        <p:spPr>
          <a:xfrm>
            <a:off x="1237440" y="5699210"/>
            <a:ext cx="619913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答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:</a:t>
            </a:r>
            <a:r>
              <a:rPr lang="zh-CN" altLang="zh-CN" sz="3600" u="sng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方正楷体_GBK"/>
                <a:cs typeface="Times New Roman"/>
              </a:rPr>
              <a:t>                                  </a:t>
            </a:r>
            <a:r>
              <a:rPr lang="zh-CN" altLang="zh-CN" sz="3600" u="sng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80718" y="2097603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64398" y="2021403"/>
            <a:ext cx="45397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b="1" dirty="0">
                <a:solidFill>
                  <a:srgbClr val="E72582"/>
                </a:solidFill>
                <a:latin typeface="宋体" pitchFamily="2" charset="-122"/>
                <a:ea typeface="宋体" pitchFamily="2" charset="-122"/>
                <a:cs typeface="Times New Roman"/>
              </a:rPr>
              <a:t>-</a:t>
            </a:r>
            <a:endParaRPr lang="zh-CN" altLang="en-US" sz="4200" b="1" dirty="0">
              <a:solidFill>
                <a:srgbClr val="E72582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77284" y="211373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86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371543" y="2113736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314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683029" y="209760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808097" y="3802509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320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45052" y="4567174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320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038354" y="4557648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314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77018" y="5799609"/>
            <a:ext cx="22621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还剩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314</a:t>
            </a:r>
            <a:r>
              <a:rPr lang="zh-CN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箱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867498" y="349442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百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062474" y="518752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726345" y="517453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380688" y="5034200"/>
            <a:ext cx="40267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</a:t>
            </a:r>
            <a:endParaRPr lang="zh-CN" altLang="en-US" sz="34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861094"/>
            <a:ext cx="1062037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(2)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淘气是这样算的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请你帮他填写完整。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400=399+(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399-86=(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)+(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)=(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0776" y="185012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92194" y="2754094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313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00581" y="3526522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313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61608" y="352652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33568" y="3526521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314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23900" y="861094"/>
            <a:ext cx="1078801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用竖式计算。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703-164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=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    810-436=      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512-315=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37993" y="1857061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539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68616" y="1857061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374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038918" y="1663515"/>
            <a:ext cx="877163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197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" name="image272.jpeg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76562" y="2615420"/>
            <a:ext cx="2086618" cy="1718455"/>
          </a:xfrm>
          <a:prstGeom prst="rect">
            <a:avLst/>
          </a:prstGeom>
        </p:spPr>
      </p:pic>
      <p:pic>
        <p:nvPicPr>
          <p:cNvPr id="11" name="image273.jpeg"/>
          <p:cNvPicPr/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55477" y="2615420"/>
            <a:ext cx="2086618" cy="1718455"/>
          </a:xfrm>
          <a:prstGeom prst="rect">
            <a:avLst/>
          </a:prstGeom>
        </p:spPr>
      </p:pic>
      <p:pic>
        <p:nvPicPr>
          <p:cNvPr id="12" name="image274.jpeg"/>
          <p:cNvPicPr/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94052" y="2615420"/>
            <a:ext cx="2086618" cy="171845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952500"/>
            <a:ext cx="1071562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用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3, 6, 1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组成一个最大的三位数和一个最小的三位数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它们的差是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仿宋_GBK"/>
                <a:cs typeface="Times New Roman"/>
              </a:rPr>
              <a:t>每个数字只能用一次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33443" y="1996092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495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186</Words>
  <Application>Microsoft Office PowerPoint</Application>
  <PresentationFormat>自定义</PresentationFormat>
  <Paragraphs>57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汉仪雅酷黑 95W</vt:lpstr>
      <vt:lpstr>方正大标宋简体</vt:lpstr>
      <vt:lpstr>Times New Roman</vt:lpstr>
      <vt:lpstr>Calibri</vt:lpstr>
      <vt:lpstr>方正黑体_GBK</vt:lpstr>
      <vt:lpstr>微软雅黑</vt:lpstr>
      <vt:lpstr>方正仿宋_GBK</vt:lpstr>
      <vt:lpstr>方正楷体_GBK</vt:lpstr>
      <vt:lpstr>方正小标宋_GBK</vt:lpstr>
      <vt:lpstr>方正隶变_GBK</vt:lpstr>
      <vt:lpstr>Wingdings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240</cp:revision>
  <dcterms:created xsi:type="dcterms:W3CDTF">2019-06-19T02:08:00Z</dcterms:created>
  <dcterms:modified xsi:type="dcterms:W3CDTF">2026-03-25T09:17:25Z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