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4" r:id="rId7"/>
    <p:sldId id="427" r:id="rId8"/>
  </p:sldIdLst>
  <p:sldSz cx="12192000" cy="6858000"/>
  <p:notesSz cx="6858000" cy="9144000"/>
  <p:embeddedFontLst>
    <p:embeddedFont>
      <p:font typeface="方正小标宋_GBK" panose="03000509000000000000" pitchFamily="65" charset="-122"/>
      <p:regular r:id="rId9"/>
    </p:embeddedFont>
    <p:embeddedFont>
      <p:font typeface="微软雅黑" panose="020B0503020204020204" pitchFamily="34" charset="-122"/>
      <p:regular r:id="rId10"/>
      <p:bold r:id="rId11"/>
    </p:embeddedFont>
    <p:embeddedFont>
      <p:font typeface="方正隶变_GBK" panose="03000509000000000000" pitchFamily="65" charset="-122"/>
      <p:regular r:id="rId12"/>
    </p:embeddedFont>
    <p:embeddedFont>
      <p:font typeface="方正仿宋_GBK" panose="03000509000000000000" pitchFamily="65" charset="-122"/>
      <p:regular r:id="rId13"/>
    </p:embeddedFont>
    <p:embeddedFont>
      <p:font typeface="方正黑体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楷体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0.png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水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上乐园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75182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534" y="1561391"/>
            <a:ext cx="8340745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一、学校图书馆图书分类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(2025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年统计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606295"/>
              </p:ext>
            </p:extLst>
          </p:nvPr>
        </p:nvGraphicFramePr>
        <p:xfrm>
          <a:off x="1032952" y="2523771"/>
          <a:ext cx="4841637" cy="2556510"/>
        </p:xfrm>
        <a:graphic>
          <a:graphicData uri="http://schemas.openxmlformats.org/drawingml/2006/table">
            <a:tbl>
              <a:tblPr firstRow="1" firstCol="1" bandRow="1"/>
              <a:tblGrid>
                <a:gridCol w="2640892"/>
                <a:gridCol w="2200745"/>
              </a:tblGrid>
              <a:tr h="5993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类别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本</a:t>
                      </a: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93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儿童读物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532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93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青少年读物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397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37335"/>
              </p:ext>
            </p:extLst>
          </p:nvPr>
        </p:nvGraphicFramePr>
        <p:xfrm>
          <a:off x="6295067" y="2523773"/>
          <a:ext cx="4375808" cy="2583066"/>
        </p:xfrm>
        <a:graphic>
          <a:graphicData uri="http://schemas.openxmlformats.org/drawingml/2006/table">
            <a:tbl>
              <a:tblPr firstRow="1" firstCol="1" bandRow="1"/>
              <a:tblGrid>
                <a:gridCol w="2386805"/>
                <a:gridCol w="1989003"/>
              </a:tblGrid>
              <a:tr h="8610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类别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本</a:t>
                      </a: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10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可借阅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244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10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已借出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685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1487" y="861094"/>
            <a:ext cx="1071400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同一个图书馆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两个表格表示的是同一批图书的情况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两个表格中数据不同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左表是按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分类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右表是按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分类。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图书借阅状态　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图书类型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请你尝试提出一个问题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并解答</a:t>
            </a:r>
            <a:r>
              <a:rPr lang="zh-CN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03575" y="156846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92277" y="218402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1395" y="4112762"/>
            <a:ext cx="9236015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可借阅的图书比已借出的少几本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685-244=441(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本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可借阅的图书比已借出的少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441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本。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00273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二、用不同标准把这些衣服分成两类。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4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9960" y="1811054"/>
            <a:ext cx="10265742" cy="15888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457" y="4000067"/>
            <a:ext cx="5423806" cy="1336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0830" y="4008693"/>
            <a:ext cx="5608736" cy="135125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32060" y="385365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颜色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58235" y="3368368"/>
            <a:ext cx="15744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上</a:t>
            </a:r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衣</a:t>
            </a:r>
            <a:r>
              <a:rPr lang="zh-CN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和</a:t>
            </a:r>
            <a:endParaRPr lang="en-US" altLang="zh-CN" sz="3600" b="1" dirty="0" smtClean="0">
              <a:solidFill>
                <a:srgbClr val="E72582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裤</a:t>
            </a:r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子</a:t>
            </a:r>
            <a:endParaRPr lang="zh-CN" altLang="en-US" sz="3600" b="1" dirty="0">
              <a:solidFill>
                <a:srgbClr val="E72582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9090" y="461271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②④⑥⑦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58432" y="4618100"/>
            <a:ext cx="156966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①③⑤</a:t>
            </a:r>
            <a:endParaRPr lang="en-US" altLang="zh-CN" sz="3600" dirty="0" smtClean="0">
              <a:solidFill>
                <a:srgbClr val="E72582"/>
              </a:solidFill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3600" dirty="0" smtClean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⑧⑨⑩</a:t>
            </a:r>
            <a:endParaRPr lang="zh-CN" altLang="en-US" sz="3600" dirty="0">
              <a:solidFill>
                <a:srgbClr val="E72582"/>
              </a:solidFill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28725" y="4574502"/>
            <a:ext cx="156966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②③⑥</a:t>
            </a:r>
            <a:endParaRPr lang="en-US" altLang="zh-CN" sz="3600" dirty="0" smtClean="0">
              <a:solidFill>
                <a:srgbClr val="E72582"/>
              </a:solidFill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3600" dirty="0" smtClean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⑦⑧⑩</a:t>
            </a:r>
            <a:endParaRPr lang="zh-CN" altLang="en-US" sz="3600" dirty="0">
              <a:solidFill>
                <a:srgbClr val="E72582"/>
              </a:solidFill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336230" y="462479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①④⑤⑨</a:t>
            </a:r>
            <a:endParaRPr lang="zh-CN" altLang="en-US" sz="3600" dirty="0">
              <a:solidFill>
                <a:srgbClr val="E72582"/>
              </a:solidFill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6"/>
            <a:ext cx="11041811" cy="2497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三、周末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爸爸和妈妈带还在读小学的小军和小杰去参观海洋馆。购买门票时需要怎样分类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分一分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记录每一类的人数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9856" y="3619249"/>
            <a:ext cx="6096000" cy="166289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按成人和儿童分。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/>
            </a:r>
            <a:b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</a:b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成人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:2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儿童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:2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3825" y="2824916"/>
            <a:ext cx="3945908" cy="24572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209" y="1837579"/>
            <a:ext cx="9914479" cy="144030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39405" y="3745365"/>
            <a:ext cx="10828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按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;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按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;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按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 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1677474" y="374536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颜色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9964" y="371948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形状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49573" y="3719484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小圆的个数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333</Words>
  <Application>Microsoft Office PowerPoint</Application>
  <PresentationFormat>宽屏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方正小标宋_GBK</vt:lpstr>
      <vt:lpstr>Times New Roman</vt:lpstr>
      <vt:lpstr>汉仪雅酷黑 95W</vt:lpstr>
      <vt:lpstr>微软雅黑</vt:lpstr>
      <vt:lpstr>方正隶变_GBK</vt:lpstr>
      <vt:lpstr>方正仿宋_GBK</vt:lpstr>
      <vt:lpstr>Wingdings</vt:lpstr>
      <vt:lpstr>方正黑体_GBK</vt:lpstr>
      <vt:lpstr>宋体</vt:lpstr>
      <vt:lpstr>方正大标宋简体</vt:lpstr>
      <vt:lpstr>方正楷体_GBK</vt:lpstr>
      <vt:lpstr>方正大标宋_GBK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248</cp:revision>
  <dcterms:created xsi:type="dcterms:W3CDTF">2019-06-19T02:08:00Z</dcterms:created>
  <dcterms:modified xsi:type="dcterms:W3CDTF">2026-03-25T06:21:56Z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