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99" r:id="rId7"/>
    <p:sldId id="427" r:id="rId8"/>
  </p:sldIdLst>
  <p:sldSz cx="12192000" cy="6858000"/>
  <p:notesSz cx="6858000" cy="9144000"/>
  <p:embeddedFontLst>
    <p:embeddedFont>
      <p:font typeface="方正楷体_GBK" pitchFamily="65" charset="-122"/>
      <p:regular r:id="rId9"/>
    </p:embeddedFont>
    <p:embeddedFont>
      <p:font typeface="Calibri" pitchFamily="34" charset="0"/>
      <p:regular r:id="rId10"/>
      <p:bold r:id="rId11"/>
      <p:italic r:id="rId12"/>
      <p:boldItalic r:id="rId13"/>
    </p:embeddedFont>
    <p:embeddedFont>
      <p:font typeface="方正大标宋_GBK" pitchFamily="65" charset="-122"/>
      <p:regular r:id="rId14"/>
    </p:embeddedFont>
    <p:embeddedFont>
      <p:font typeface="方正大标宋简体" charset="-122"/>
      <p:regular r:id="rId15"/>
    </p:embeddedFont>
    <p:embeddedFont>
      <p:font typeface="方正黑体_GBK" pitchFamily="65" charset="-122"/>
      <p:regular r:id="rId16"/>
    </p:embeddedFont>
    <p:embeddedFont>
      <p:font typeface="微软雅黑" pitchFamily="34" charset="-122"/>
      <p:regular r:id="rId17"/>
      <p:bold r:id="rId18"/>
    </p:embeddedFont>
    <p:embeddedFont>
      <p:font typeface="方正仿宋_GBK" pitchFamily="65" charset="-122"/>
      <p:regular r:id="rId19"/>
    </p:embeddedFont>
    <p:embeddedFont>
      <p:font typeface="方正小标宋_GBK" pitchFamily="65" charset="-122"/>
      <p:regular r:id="rId20"/>
    </p:embeddedFont>
    <p:embeddedFont>
      <p:font typeface="方正隶变_GBK" pitchFamily="65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presProps" Target="pres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3.png"/><Relationship Id="rId7" Type="http://schemas.openxmlformats.org/officeDocument/2006/relationships/image" Target="../media/image6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microsoft.com/office/2007/relationships/hdphoto" Target="../media/hdphoto1.wdp"/><Relationship Id="rId5" Type="http://schemas.openxmlformats.org/officeDocument/2006/relationships/image" Target="../media/image5.png"/><Relationship Id="rId4" Type="http://schemas.openxmlformats.org/officeDocument/2006/relationships/image" Target="../media/image4.TIF"/><Relationship Id="rId9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png"/><Relationship Id="rId7" Type="http://schemas.microsoft.com/office/2007/relationships/hdphoto" Target="../media/hdphoto4.wdp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9.png"/><Relationship Id="rId5" Type="http://schemas.microsoft.com/office/2007/relationships/hdphoto" Target="../media/hdphoto3.wdp"/><Relationship Id="rId4" Type="http://schemas.openxmlformats.org/officeDocument/2006/relationships/image" Target="../media/image8.png"/><Relationship Id="rId9" Type="http://schemas.microsoft.com/office/2007/relationships/hdphoto" Target="../media/hdphoto5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保护野生鸟类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(2)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0075" y="933450"/>
            <a:ext cx="854392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画一画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填一填。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/>
                <a:ea typeface="方正楷体_GBK"/>
              </a:rPr>
              <a:t>(1)314+85</a:t>
            </a:r>
            <a:r>
              <a:rPr lang="en-US" altLang="zh-CN" sz="3600" dirty="0" smtClean="0">
                <a:latin typeface="Times New Roman"/>
                <a:ea typeface="方正楷体_GBK"/>
              </a:rPr>
              <a:t>=(            )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3285261" y="1973946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399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31962" y="1902895"/>
            <a:ext cx="39837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Times New Roman"/>
                <a:ea typeface="方正楷体_GBK"/>
              </a:rPr>
              <a:t>(2)476-43</a:t>
            </a:r>
            <a:r>
              <a:rPr lang="en-US" altLang="zh-CN" sz="3600" dirty="0" smtClean="0">
                <a:latin typeface="Times New Roman"/>
                <a:ea typeface="方正楷体_GBK"/>
              </a:rPr>
              <a:t>=(            )</a:t>
            </a:r>
            <a:endParaRPr lang="zh-CN" altLang="en-US" sz="3600" dirty="0"/>
          </a:p>
        </p:txBody>
      </p:sp>
      <p:sp>
        <p:nvSpPr>
          <p:cNvPr id="9" name="矩形 8"/>
          <p:cNvSpPr/>
          <p:nvPr/>
        </p:nvSpPr>
        <p:spPr>
          <a:xfrm>
            <a:off x="9343593" y="1935845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433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0" name="image20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42564" y="3073399"/>
            <a:ext cx="4110435" cy="1202709"/>
          </a:xfrm>
          <a:prstGeom prst="rect">
            <a:avLst/>
          </a:prstGeom>
        </p:spPr>
      </p:pic>
      <p:pic>
        <p:nvPicPr>
          <p:cNvPr id="11" name="image252.jpeg"/>
          <p:cNvPicPr/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23513" y="3113806"/>
            <a:ext cx="4339036" cy="1110898"/>
          </a:xfrm>
          <a:prstGeom prst="rect">
            <a:avLst/>
          </a:prstGeom>
        </p:spPr>
      </p:pic>
      <p:pic>
        <p:nvPicPr>
          <p:cNvPr id="12" name="image204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6980986" y="3135754"/>
            <a:ext cx="4201364" cy="932996"/>
          </a:xfrm>
          <a:prstGeom prst="rect">
            <a:avLst/>
          </a:prstGeom>
        </p:spPr>
      </p:pic>
      <p:pic>
        <p:nvPicPr>
          <p:cNvPr id="13" name="image253.jpeg"/>
          <p:cNvPicPr/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980986" y="3135754"/>
            <a:ext cx="4201364" cy="93299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8649" y="861094"/>
            <a:ext cx="1088326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2.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用竖式计算。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92+204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=		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	458-136=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		320+478=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99868" y="1850122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296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09868" y="1850121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322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915093" y="1663996"/>
            <a:ext cx="877163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798</a:t>
            </a:r>
            <a:endParaRPr lang="zh-CN" altLang="zh-CN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10" name="image254.jpeg"/>
          <p:cNvPicPr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98094" y="2629465"/>
            <a:ext cx="2040355" cy="1680355"/>
          </a:xfrm>
          <a:prstGeom prst="rect">
            <a:avLst/>
          </a:prstGeom>
        </p:spPr>
      </p:pic>
      <p:pic>
        <p:nvPicPr>
          <p:cNvPr id="11" name="image255.jpeg"/>
          <p:cNvPicPr/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373524" y="2574774"/>
            <a:ext cx="2074469" cy="1708449"/>
          </a:xfrm>
          <a:prstGeom prst="rect">
            <a:avLst/>
          </a:prstGeom>
        </p:spPr>
      </p:pic>
      <p:pic>
        <p:nvPicPr>
          <p:cNvPr id="12" name="image256.jpeg"/>
          <p:cNvPicPr/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084502" y="2615420"/>
            <a:ext cx="2040355" cy="168035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76275" y="861095"/>
            <a:ext cx="6937929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3.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在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○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里填上</a:t>
            </a:r>
            <a:r>
              <a:rPr lang="en-US" altLang="zh-CN" sz="3600" dirty="0"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&gt;</a:t>
            </a:r>
            <a:r>
              <a:rPr lang="en-US" altLang="zh-CN" sz="3600" dirty="0">
                <a:latin typeface="Times New Roman"/>
                <a:ea typeface="方正黑体_GBK"/>
                <a:cs typeface="Times New Roman"/>
              </a:rPr>
              <a:t>” “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&lt;</a:t>
            </a:r>
            <a:r>
              <a:rPr lang="en-US" altLang="zh-CN" sz="3600" dirty="0">
                <a:latin typeface="Times New Roman"/>
                <a:ea typeface="方正黑体_GBK"/>
                <a:cs typeface="Times New Roman"/>
              </a:rPr>
              <a:t>”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或</a:t>
            </a:r>
            <a:r>
              <a:rPr lang="en-US" altLang="zh-CN" sz="3600" dirty="0"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=</a:t>
            </a:r>
            <a:r>
              <a:rPr lang="en-US" altLang="zh-CN" sz="3600" dirty="0">
                <a:latin typeface="Times New Roman"/>
                <a:ea typeface="方正黑体_GBK"/>
                <a:cs typeface="Times New Roman"/>
              </a:rPr>
              <a:t>”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398" y="1954982"/>
            <a:ext cx="9734927" cy="17407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2852645" y="1974032"/>
            <a:ext cx="48763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b="1" dirty="0">
                <a:solidFill>
                  <a:srgbClr val="E72582"/>
                </a:solidFill>
                <a:latin typeface="Times New Roman"/>
                <a:ea typeface="方正楷体_GBK"/>
              </a:rPr>
              <a:t>&gt;</a:t>
            </a:r>
            <a:endParaRPr lang="zh-CN" altLang="en-US" sz="42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005670" y="1954982"/>
            <a:ext cx="48763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b="1" dirty="0">
                <a:solidFill>
                  <a:srgbClr val="E72582"/>
                </a:solidFill>
                <a:latin typeface="Times New Roman"/>
                <a:ea typeface="方正楷体_GBK"/>
              </a:rPr>
              <a:t>&gt;</a:t>
            </a:r>
            <a:endParaRPr lang="zh-CN" altLang="en-US" sz="42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048837" y="2949059"/>
            <a:ext cx="48763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b="1" dirty="0">
                <a:solidFill>
                  <a:srgbClr val="E72582"/>
                </a:solidFill>
                <a:latin typeface="Times New Roman"/>
                <a:ea typeface="方正楷体_GBK"/>
              </a:rPr>
              <a:t>&lt;</a:t>
            </a:r>
            <a:endParaRPr lang="zh-CN" altLang="en-US" sz="4200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192337" y="2957036"/>
            <a:ext cx="48763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b="1" dirty="0">
                <a:solidFill>
                  <a:srgbClr val="E72582"/>
                </a:solidFill>
                <a:latin typeface="Times New Roman"/>
                <a:ea typeface="方正楷体_GBK"/>
              </a:rPr>
              <a:t>&lt;</a:t>
            </a:r>
            <a:endParaRPr lang="zh-CN" altLang="en-US" sz="42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9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9125" y="861094"/>
            <a:ext cx="10892790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4.(1)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鱼塘两年一共投放了多少条鲤鱼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?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41143" y="1992729"/>
            <a:ext cx="4840607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423+546=969(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条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)</a:t>
            </a:r>
          </a:p>
          <a:p>
            <a:pPr lvl="0">
              <a:lnSpc>
                <a:spcPct val="150000"/>
              </a:lnSpc>
            </a:pP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楷体_GBK"/>
              </a:rPr>
              <a:t>: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鱼塘两年一共投放了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969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条鲤鱼。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4447341"/>
              </p:ext>
            </p:extLst>
          </p:nvPr>
        </p:nvGraphicFramePr>
        <p:xfrm>
          <a:off x="6918959" y="2627948"/>
          <a:ext cx="4244341" cy="2575726"/>
        </p:xfrm>
        <a:graphic>
          <a:graphicData uri="http://schemas.openxmlformats.org/drawingml/2006/table">
            <a:tbl>
              <a:tblPr firstRow="1" firstCol="1" bandRow="1"/>
              <a:tblGrid>
                <a:gridCol w="1273303"/>
                <a:gridCol w="1485519"/>
                <a:gridCol w="1485519"/>
              </a:tblGrid>
              <a:tr h="72468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鲤鱼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鲢鱼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7638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去年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423</a:t>
                      </a: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条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326</a:t>
                      </a:r>
                      <a:r>
                        <a:rPr lang="zh-CN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条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7638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今年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546</a:t>
                      </a: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条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212</a:t>
                      </a: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条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8128000" y="1850537"/>
            <a:ext cx="20313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楷体_GBK" pitchFamily="65" charset="-122"/>
                <a:cs typeface="Times New Roman" pitchFamily="18" charset="0"/>
              </a:rPr>
              <a:t>投放鱼苗</a:t>
            </a:r>
            <a:endParaRPr kumimoji="0" lang="zh-CN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5" y="908719"/>
            <a:ext cx="1077277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5753100" algn="l"/>
              </a:tabLs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(2)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算式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326-212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能解决什么数学问题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?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请写下来。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	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90675" y="1976001"/>
            <a:ext cx="7296150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鲢鱼去年比今年多投放多少条</a:t>
            </a:r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?</a:t>
            </a:r>
            <a:endParaRPr lang="zh-CN" altLang="zh-CN" sz="3600" b="1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</TotalTime>
  <Words>169</Words>
  <Application>Microsoft Office PowerPoint</Application>
  <PresentationFormat>自定义</PresentationFormat>
  <Paragraphs>50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2" baseType="lpstr">
      <vt:lpstr>Arial</vt:lpstr>
      <vt:lpstr>宋体</vt:lpstr>
      <vt:lpstr>方正楷体_GBK</vt:lpstr>
      <vt:lpstr>汉仪雅酷黑 95W</vt:lpstr>
      <vt:lpstr>Times New Roman</vt:lpstr>
      <vt:lpstr>Calibri</vt:lpstr>
      <vt:lpstr>方正大标宋_GBK</vt:lpstr>
      <vt:lpstr>方正大标宋简体</vt:lpstr>
      <vt:lpstr>方正黑体_GBK</vt:lpstr>
      <vt:lpstr>微软雅黑</vt:lpstr>
      <vt:lpstr>方正仿宋_GBK</vt:lpstr>
      <vt:lpstr>方正小标宋_GBK</vt:lpstr>
      <vt:lpstr>Wingdings</vt:lpstr>
      <vt:lpstr>方正隶变_GBK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242</cp:revision>
  <dcterms:created xsi:type="dcterms:W3CDTF">2019-06-19T02:08:00Z</dcterms:created>
  <dcterms:modified xsi:type="dcterms:W3CDTF">2026-03-25T09:11:26Z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