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502" r:id="rId5"/>
    <p:sldId id="491" r:id="rId6"/>
    <p:sldId id="495" r:id="rId7"/>
    <p:sldId id="496" r:id="rId8"/>
    <p:sldId id="497" r:id="rId9"/>
    <p:sldId id="498" r:id="rId10"/>
    <p:sldId id="499" r:id="rId11"/>
    <p:sldId id="500" r:id="rId12"/>
    <p:sldId id="503" r:id="rId13"/>
    <p:sldId id="505" r:id="rId14"/>
    <p:sldId id="506" r:id="rId15"/>
    <p:sldId id="504" r:id="rId16"/>
    <p:sldId id="501" r:id="rId17"/>
    <p:sldId id="507" r:id="rId18"/>
    <p:sldId id="508" r:id="rId19"/>
    <p:sldId id="509" r:id="rId20"/>
    <p:sldId id="494" r:id="rId21"/>
    <p:sldId id="427" r:id="rId22"/>
  </p:sldIdLst>
  <p:sldSz cx="12192000" cy="6858000"/>
  <p:notesSz cx="6858000" cy="9144000"/>
  <p:embeddedFontLst>
    <p:embeddedFont>
      <p:font typeface="NEU-BZ" panose="02010600010101010101" pitchFamily="2" charset="-122"/>
      <p:regular r:id="rId23"/>
      <p:bold r:id="rId24"/>
      <p:italic r:id="rId25"/>
      <p:boldItalic r:id="rId26"/>
    </p:embeddedFont>
    <p:embeddedFont>
      <p:font typeface="方正仿宋_GBK" panose="03000509000000000000" pitchFamily="65" charset="-122"/>
      <p:regular r:id="rId27"/>
    </p:embeddedFont>
    <p:embeddedFont>
      <p:font typeface="方正大标宋_GBK" panose="03000509000000000000" pitchFamily="65" charset="-122"/>
      <p:regular r:id="rId28"/>
    </p:embeddedFont>
    <p:embeddedFont>
      <p:font typeface="微软雅黑" panose="020B0503020204020204" pitchFamily="34" charset="-122"/>
      <p:regular r:id="rId29"/>
      <p:bold r:id="rId30"/>
    </p:embeddedFont>
    <p:embeddedFont>
      <p:font typeface="方正黑体_GBK" panose="03000509000000000000" pitchFamily="65" charset="-122"/>
      <p:regular r:id="rId31"/>
    </p:embeddedFont>
    <p:embeddedFont>
      <p:font typeface="方正隶变_GBK" panose="03000509000000000000" pitchFamily="65" charset="-122"/>
      <p:regular r:id="rId32"/>
    </p:embeddedFont>
    <p:embeddedFont>
      <p:font typeface="楷体" panose="02010609060101010101" pitchFamily="49" charset="-122"/>
      <p:regular r:id="rId33"/>
    </p:embeddedFont>
    <p:embeddedFont>
      <p:font typeface="方正楷体_GBK" panose="03000509000000000000" pitchFamily="65" charset="-122"/>
      <p:regular r:id="rId34"/>
    </p:embeddedFont>
    <p:embeddedFont>
      <p:font typeface="方正大标宋简体" panose="02010600030101010101" charset="-122"/>
      <p:regular r:id="rId35"/>
    </p:embeddedFont>
    <p:embeddedFont>
      <p:font typeface="方正小标宋_GBK" panose="03000509000000000000" pitchFamily="65" charset="-122"/>
      <p:regular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font" Target="fonts/font15.fntdata"/><Relationship Id="rId40" Type="http://schemas.openxmlformats.org/officeDocument/2006/relationships/font" Target="fonts/font18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2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6" Type="http://schemas.openxmlformats.org/officeDocument/2006/relationships/image" Target="../media/image11.TIF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6" Type="http://schemas.openxmlformats.org/officeDocument/2006/relationships/image" Target="../media/image15.TIF"/><Relationship Id="rId5" Type="http://schemas.openxmlformats.org/officeDocument/2006/relationships/image" Target="../media/image14.png"/><Relationship Id="rId4" Type="http://schemas.openxmlformats.org/officeDocument/2006/relationships/image" Target="../media/image13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image" Target="../media/image19.T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Relationship Id="rId4" Type="http://schemas.openxmlformats.org/officeDocument/2006/relationships/image" Target="../media/image21.T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6.TIF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数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与代数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606" y="946407"/>
            <a:ext cx="8269003" cy="264979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832111" y="1624972"/>
            <a:ext cx="9490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500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32111" y="2473701"/>
            <a:ext cx="9490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480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353087" y="1121853"/>
            <a:ext cx="1415772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灵活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1131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3"/>
            <a:ext cx="1089866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二、计算。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直接写出得数。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260+30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=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320-170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=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420+160=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300-220=  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510-30=       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650+20=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31472" y="2648635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290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46887" y="350972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70105" y="2648635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150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41757" y="3509727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480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94248" y="2477485"/>
            <a:ext cx="877163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580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078831" y="3306113"/>
            <a:ext cx="877163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670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7357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32135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用竖式计算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带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*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的要验算。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45-9+27=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705-443=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543+79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=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76389" y="181048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05385" y="1810484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262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30405" y="1810485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622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pic>
        <p:nvPicPr>
          <p:cNvPr id="10" name="image45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78514" y="2706727"/>
            <a:ext cx="1459513" cy="1459513"/>
          </a:xfrm>
          <a:prstGeom prst="rect">
            <a:avLst/>
          </a:prstGeom>
        </p:spPr>
      </p:pic>
      <p:pic>
        <p:nvPicPr>
          <p:cNvPr id="11" name="image45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318737" y="2882710"/>
            <a:ext cx="1496822" cy="1283530"/>
          </a:xfrm>
          <a:prstGeom prst="rect">
            <a:avLst/>
          </a:prstGeom>
        </p:spPr>
      </p:pic>
      <p:pic>
        <p:nvPicPr>
          <p:cNvPr id="12" name="image456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5160519" y="2825197"/>
            <a:ext cx="1796332" cy="1479223"/>
          </a:xfrm>
          <a:prstGeom prst="rect">
            <a:avLst/>
          </a:prstGeom>
        </p:spPr>
      </p:pic>
      <p:pic>
        <p:nvPicPr>
          <p:cNvPr id="13" name="image457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9056286" y="2676376"/>
            <a:ext cx="1846114" cy="152021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03444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3213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*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156+385=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*400-203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=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95290" y="1021119"/>
            <a:ext cx="15114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541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20782" y="1021118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197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pic>
        <p:nvPicPr>
          <p:cNvPr id="9" name="image45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15612" y="2081667"/>
            <a:ext cx="2165192" cy="178296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45775" y="2289078"/>
            <a:ext cx="3420361" cy="1368144"/>
          </a:xfrm>
          <a:prstGeom prst="rect">
            <a:avLst/>
          </a:prstGeom>
        </p:spPr>
      </p:pic>
      <p:pic>
        <p:nvPicPr>
          <p:cNvPr id="11" name="image460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721900" y="2267614"/>
            <a:ext cx="1767432" cy="14554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11695" y="2267614"/>
            <a:ext cx="3232241" cy="13671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37919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321355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把余数相同的算式用线连起来。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780" y="1682159"/>
            <a:ext cx="10205635" cy="4686595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774272" y="2517878"/>
            <a:ext cx="8059841" cy="129172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1690777" y="2497979"/>
            <a:ext cx="2591953" cy="124588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4364681" y="2517878"/>
            <a:ext cx="2583612" cy="129172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7030244" y="2497979"/>
            <a:ext cx="2508458" cy="124588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1595887" y="4295955"/>
            <a:ext cx="8160588" cy="123357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4282730" y="4289399"/>
            <a:ext cx="2851315" cy="124013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 flipV="1">
            <a:off x="1595887" y="4289399"/>
            <a:ext cx="5330538" cy="121959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4192438" y="4230218"/>
            <a:ext cx="5300362" cy="132950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58262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61093"/>
            <a:ext cx="1090806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三、选择题。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六千零五十八写作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60058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6058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60580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下面各数中读出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零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的是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3200	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60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5000	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60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1806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3. 5□82&gt;5285,□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里有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种填法。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	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60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	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60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67392" y="189813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66464" y="356303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90557" y="521068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757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80"/>
            <a:ext cx="10838276" cy="2075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三只兔子分别种了萝卜、白菜和黄瓜中的一种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白兔和灰兔都收到了好朋友送的白菜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白兔帮好朋友收黄瓜。它们分别种了什么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写在对应的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里。</a:t>
            </a:r>
            <a:endParaRPr lang="zh-CN" altLang="zh-CN" sz="34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6115" y="3110381"/>
            <a:ext cx="8207451" cy="203471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545659" y="456396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萝卜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74239" y="456396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黄瓜</a:t>
            </a:r>
            <a:endParaRPr lang="zh-CN" altLang="en-US" sz="3600" b="1" dirty="0">
              <a:solidFill>
                <a:srgbClr val="E72582"/>
              </a:solidFill>
              <a:latin typeface="Times New Roman" panose="02020603050405020304" pitchFamily="18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06025" y="456396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白菜</a:t>
            </a:r>
            <a:endParaRPr lang="zh-CN" altLang="en-US" sz="3600" b="1" dirty="0">
              <a:solidFill>
                <a:srgbClr val="E72582"/>
              </a:solidFill>
              <a:latin typeface="Times New Roman" panose="02020603050405020304" pitchFamily="18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59020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86385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五、解决问题。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现在还有多少棵树苗没种上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4142" y="4130471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60-38+17=22+17=39(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棵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现在还有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39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棵树苗没种上。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46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630174" y="2615420"/>
            <a:ext cx="5563843" cy="177301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18117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43619"/>
            <a:ext cx="7018628" cy="186706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6774" y="3221965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28÷5=5(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i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枝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b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</a:b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5+1=6(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b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</a:b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需要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个花瓶。</a:t>
            </a:r>
            <a:endParaRPr lang="zh-CN" altLang="zh-CN" sz="3600" dirty="0">
              <a:solidFill>
                <a:srgbClr val="E72582"/>
              </a:solidFill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5444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122948" cy="1665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一根电缆长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1200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第一次用去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398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第二次比第一次多用去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115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两次一共用去多少米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2526615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398+115=513(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398+513=911(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两次一共用去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911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米。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125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932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一、填空。</a:t>
            </a:r>
            <a:endParaRPr lang="zh-CN" altLang="zh-CN" sz="34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青藏铁路是世界上海拔最高、线路最长的高原铁路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全长</a:t>
            </a:r>
            <a:r>
              <a:rPr lang="en-US" altLang="zh-CN" sz="3400" u="sng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1956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千米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穿越海拔</a:t>
            </a:r>
            <a:r>
              <a:rPr lang="en-US" altLang="zh-CN" sz="3400" u="sng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4000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米以上地段达</a:t>
            </a:r>
            <a:r>
              <a:rPr lang="en-US" altLang="zh-CN" sz="3400" u="sng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960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千米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最高点海拔为</a:t>
            </a:r>
            <a:r>
              <a:rPr lang="en-US" altLang="zh-CN" sz="3400" u="sng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5072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米。拥有世界上海拔最高的冻土隧道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——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风灿隧道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轨面海拔约</a:t>
            </a:r>
            <a:r>
              <a:rPr lang="en-US" altLang="zh-CN" sz="3400" u="sng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4905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米。</a:t>
            </a:r>
            <a:endParaRPr lang="zh-CN" altLang="zh-CN" sz="34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76264" y="841079"/>
            <a:ext cx="19159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4.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购物。</a:t>
            </a:r>
            <a:endParaRPr lang="zh-CN" altLang="en-US" sz="3600" dirty="0">
              <a:solidFill>
                <a:srgbClr val="0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5460" y="1487410"/>
            <a:ext cx="86385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(1)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妈妈买这两样物品一共花了多少元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 smtClean="0">
              <a:latin typeface="Times New Roman" panose="02020603050405020304" pitchFamily="18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Times New Roman" panose="02020603050405020304" pitchFamily="18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妈妈付了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600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应该找回多少元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image46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185138" y="2225274"/>
            <a:ext cx="3497569" cy="162426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05617" y="2328489"/>
            <a:ext cx="823822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388+206=594(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妈妈买这两样物品一共花了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594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元。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38046" y="4784203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600-594=6(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应找回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元。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41078"/>
            <a:ext cx="1091669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(1)5072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是由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个千、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组成的。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(2)1956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读作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u="sng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zh-CN" altLang="zh-CN" sz="3600" u="sng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1956=(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)+(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)+(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)+(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(3)“1956”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中的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“6”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表示的数与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“960”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中的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“6”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表示的数相差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14394" y="102111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90271" y="102432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421092" y="109588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40538" y="182912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22143" y="180767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45308" y="2594233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一千九百五十六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31472" y="349402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1000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23841" y="3494024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900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67105" y="351781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907496" y="351781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08306" y="507729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54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2" y="841078"/>
            <a:ext cx="1109356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把上面画横线的五个数按从大到小的顺序排一排。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  )&gt;(              )&gt;(               )&gt;(             )&gt;(              )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94288" y="237221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5072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85399" y="233770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4905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76510" y="236434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4000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98606" y="236434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1956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89717" y="2337708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960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9640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41080"/>
            <a:ext cx="1107631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二年级一班有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34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二班有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23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三班有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38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人。每人分一个苹果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这筐苹果够分吗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画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885" y="2934140"/>
            <a:ext cx="8940252" cy="1862146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5214320" y="347781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2" y="861094"/>
            <a:ext cx="1114532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3.□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8=7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□,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余数最大是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这时被除数是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4.(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里最大能填几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A46AA6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)×5&lt;32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7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×(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)&lt;40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)×2&lt;17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4×(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)&lt;25	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)×8&lt;45	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31&gt;9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×(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30454" y="103582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85141" y="187225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81745" y="352975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23723" y="435666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26508" y="352975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34236" y="435666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720589" y="352975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141074" y="435666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63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70" y="841079"/>
            <a:ext cx="1081752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圈一圈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20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朵花平均分成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3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份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每份几朵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还剩几朵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?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列式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是</a:t>
            </a:r>
            <a:endParaRPr lang="en-US" altLang="zh-CN" sz="3600" dirty="0" smtClean="0">
              <a:latin typeface="Times New Roman" panose="02020603050405020304" pitchFamily="18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u="sng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zh-CN" altLang="zh-CN" sz="3600" u="sng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1274784" y="2587089"/>
            <a:ext cx="45223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20÷3=6(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朵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r>
              <a:rPr lang="en-US" altLang="zh-CN" sz="36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朵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046" y="3524059"/>
            <a:ext cx="10801448" cy="757244"/>
          </a:xfrm>
          <a:prstGeom prst="rect">
            <a:avLst/>
          </a:prstGeom>
        </p:spPr>
      </p:pic>
      <p:pic>
        <p:nvPicPr>
          <p:cNvPr id="9" name="image45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94046" y="3581003"/>
            <a:ext cx="10801448" cy="7003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443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4253" y="861094"/>
            <a:ext cx="1088766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6. 45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件衣服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每个晾衣架最多挂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件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这些衣服能挂满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个晾衣架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如果把衣服全部挂上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至少需要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个晾衣架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27267" y="190054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27267" y="277471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2931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7277"/>
            <a:ext cx="110064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7.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填什么数才能打中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请分别填出两种情况。　</a:t>
            </a:r>
            <a:endParaRPr lang="zh-CN" altLang="zh-CN" sz="36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88257" y="849139"/>
            <a:ext cx="1415772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灵活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1774" y="1808744"/>
            <a:ext cx="9152028" cy="281600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420696" y="2570417"/>
            <a:ext cx="9490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300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20695" y="3526374"/>
            <a:ext cx="9490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290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0837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837</Words>
  <Application>Microsoft Office PowerPoint</Application>
  <PresentationFormat>宽屏</PresentationFormat>
  <Paragraphs>150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8" baseType="lpstr">
      <vt:lpstr>Arial</vt:lpstr>
      <vt:lpstr>NEU-BZ</vt:lpstr>
      <vt:lpstr>Times New Roman</vt:lpstr>
      <vt:lpstr>方正仿宋_GBK</vt:lpstr>
      <vt:lpstr>方正大标宋_GBK</vt:lpstr>
      <vt:lpstr>微软雅黑</vt:lpstr>
      <vt:lpstr>方正黑体_GBK</vt:lpstr>
      <vt:lpstr>方正隶变_GBK</vt:lpstr>
      <vt:lpstr>楷体</vt:lpstr>
      <vt:lpstr>方正楷体_GBK</vt:lpstr>
      <vt:lpstr>方正大标宋简体</vt:lpstr>
      <vt:lpstr>Wingdings</vt:lpstr>
      <vt:lpstr>宋体</vt:lpstr>
      <vt:lpstr>方正小标宋_GBK</vt:lpstr>
      <vt:lpstr>Calibri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252</cp:revision>
  <dcterms:created xsi:type="dcterms:W3CDTF">2019-06-19T02:08:00Z</dcterms:created>
  <dcterms:modified xsi:type="dcterms:W3CDTF">2026-03-25T08:44:58Z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