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28" r:id="rId5"/>
    <p:sldId id="498" r:id="rId6"/>
    <p:sldId id="529" r:id="rId7"/>
    <p:sldId id="530" r:id="rId8"/>
    <p:sldId id="427" r:id="rId9"/>
  </p:sldIdLst>
  <p:sldSz cx="12192000" cy="6858000"/>
  <p:notesSz cx="6858000" cy="9144000"/>
  <p:embeddedFontLst>
    <p:embeddedFont>
      <p:font typeface="微软雅黑" pitchFamily="34" charset="-122"/>
      <p:regular r:id="rId10"/>
      <p:bold r:id="rId11"/>
    </p:embeddedFont>
    <p:embeddedFont>
      <p:font typeface="NEU-XT" pitchFamily="18" charset="-122"/>
      <p:regular r:id="rId12"/>
    </p:embeddedFont>
    <p:embeddedFont>
      <p:font typeface="方正书宋_GBK" pitchFamily="65" charset="-122"/>
      <p:regular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NEU-HZ" pitchFamily="2" charset="-122"/>
      <p:regular r:id="rId18"/>
      <p:italic r:id="rId19"/>
    </p:embeddedFont>
    <p:embeddedFont>
      <p:font typeface="方正大标宋简体" charset="-122"/>
      <p:regular r:id="rId20"/>
    </p:embeddedFont>
    <p:embeddedFont>
      <p:font typeface="方正小标宋_GBK" pitchFamily="65" charset="-122"/>
      <p:regular r:id="rId21"/>
    </p:embeddedFont>
    <p:embeddedFont>
      <p:font typeface="方正大标宋_GBK" pitchFamily="65" charset="-122"/>
      <p:regular r:id="rId22"/>
    </p:embeddedFont>
    <p:embeddedFont>
      <p:font typeface="方正隶变_GBK" pitchFamily="65" charset="-122"/>
      <p:regular r:id="rId23"/>
    </p:embeddedFont>
    <p:embeddedFont>
      <p:font typeface="方正黑体_GBK" pitchFamily="65" charset="-122"/>
      <p:regular r:id="rId24"/>
    </p:embeddedFont>
    <p:embeddedFont>
      <p:font typeface="方正楷体_GBK" pitchFamily="65" charset="-122"/>
      <p:regular r:id="rId25"/>
    </p:embeddedFont>
    <p:embeddedFont>
      <p:font typeface="华文宋体" pitchFamily="2" charset="-122"/>
      <p:regular r:id="rId26"/>
    </p:embeddedFont>
    <p:embeddedFont>
      <p:font typeface="NEU-BZ" pitchFamily="2" charset="-122"/>
      <p:regular r:id="rId27"/>
      <p:bold r:id="rId28"/>
      <p:italic r:id="rId29"/>
      <p:boldItalic r:id="rId30"/>
    </p:embeddedFont>
    <p:embeddedFont>
      <p:font typeface="方正仿宋_GBK" pitchFamily="65" charset="-122"/>
      <p:regular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4" d="100"/>
          <a:sy n="84" d="100"/>
        </p:scale>
        <p:origin x="-605" y="-6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36" Type="http://schemas.openxmlformats.org/officeDocument/2006/relationships/tableStyles" Target="tableStyle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font" Target="fonts/font2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font" Target="fonts/font21.fntdata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pc="-3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８</a:t>
            </a:r>
            <a:r>
              <a:rPr lang="zh-CN" altLang="en-US" sz="6000" spc="-300" baseline="30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∗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  池子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与河流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589472"/>
            <a:ext cx="1150849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一、下列各组词语中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都有一个加点字的读音是错误的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请用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选出来。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滔滔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tāo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安逸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yì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遵守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zhūn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贯穿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ɡuàn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循环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xún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发愁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cóu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妇女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fù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衰退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shuāi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尊敬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zūn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凭借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pínɡ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忧虑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rōu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哲理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zhé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93111" y="361582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395276" y="361582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675245" y="359063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525577" y="360167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41794" y="439366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431487" y="439366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703043" y="435868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525576" y="438706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41793" y="517681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021862" y="517681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693989" y="516775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625804" y="516775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2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8204874" y="341089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5332759" y="422423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7893796" y="502323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160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二、将下列词语补充完整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再选词填空。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无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方正仿宋_GBK"/>
                <a:ea typeface="宋体"/>
                <a:cs typeface="Times New Roman"/>
              </a:rPr>
              <a:t>    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无虑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)( 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不断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奔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不息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池子希望过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的生活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而河流则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希望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永远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词语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是形容接连不断、连绵不绝。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08683" y="181752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忧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55622" y="181752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05824" y="181752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637499" y="182435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01596" y="244674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无忧无虑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84322" y="320270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奔流不息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469914" y="396319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源源不断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723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505459" y="871604"/>
            <a:ext cx="11006455" cy="3231654"/>
            <a:chOff x="505459" y="871604"/>
            <a:chExt cx="11006455" cy="3231654"/>
          </a:xfrm>
        </p:grpSpPr>
        <p:sp>
          <p:nvSpPr>
            <p:cNvPr id="3" name="矩形 2"/>
            <p:cNvSpPr/>
            <p:nvPr/>
          </p:nvSpPr>
          <p:spPr>
            <a:xfrm>
              <a:off x="505459" y="871604"/>
              <a:ext cx="11006455" cy="32316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三、按要求完成句子练习。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400">
                  <a:latin typeface="NEU-HZ"/>
                  <a:ea typeface="宋体"/>
                  <a:cs typeface="Times New Roman"/>
                </a:rPr>
                <a:t>1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.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我安闲地躺在柔软的泥土里。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zh-CN" altLang="zh-CN" sz="3400">
                  <a:latin typeface="Calibri"/>
                  <a:ea typeface="方正仿宋_GBK"/>
                  <a:cs typeface="Times New Roman"/>
                </a:rPr>
                <a:t>用带点词</a:t>
              </a:r>
              <a:r>
                <a:rPr lang="en-US" altLang="zh-CN" sz="3400">
                  <a:latin typeface="NEU-BZ"/>
                  <a:ea typeface="方正仿宋_GBK"/>
                  <a:cs typeface="Times New Roman"/>
                </a:rPr>
                <a:t>“</a:t>
              </a:r>
              <a:r>
                <a:rPr lang="zh-CN" altLang="zh-CN" sz="3400">
                  <a:latin typeface="Calibri"/>
                  <a:ea typeface="方正仿宋_GBK"/>
                  <a:cs typeface="Times New Roman"/>
                </a:rPr>
                <a:t>安闲</a:t>
              </a:r>
              <a:r>
                <a:rPr lang="en-US" altLang="zh-CN" sz="3400">
                  <a:latin typeface="NEU-BZ"/>
                  <a:ea typeface="方正仿宋_GBK"/>
                  <a:cs typeface="Times New Roman"/>
                </a:rPr>
                <a:t>”</a:t>
              </a:r>
              <a:r>
                <a:rPr lang="zh-CN" altLang="zh-CN" sz="3400">
                  <a:latin typeface="Calibri"/>
                  <a:ea typeface="方正仿宋_GBK"/>
                  <a:cs typeface="Times New Roman"/>
                </a:rPr>
                <a:t>造句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endParaRPr lang="en-US" altLang="zh-CN" sz="3400" smtClean="0">
                <a:latin typeface="NEU-HZ"/>
                <a:ea typeface="宋体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400" smtClean="0">
                  <a:latin typeface="NEU-HZ"/>
                  <a:ea typeface="宋体"/>
                  <a:cs typeface="Times New Roman"/>
                </a:rPr>
                <a:t>2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.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亲爱的姐姐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你难道不会疲劳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?(</a:t>
              </a:r>
              <a:r>
                <a:rPr lang="zh-CN" altLang="zh-CN" sz="3400">
                  <a:latin typeface="Calibri"/>
                  <a:ea typeface="方正仿宋_GBK"/>
                  <a:cs typeface="Times New Roman"/>
                </a:rPr>
                <a:t>把反问句改成</a:t>
              </a:r>
              <a:r>
                <a:rPr lang="zh-CN" altLang="zh-CN" sz="3400">
                  <a:latin typeface="Calibri"/>
                  <a:ea typeface="方正仿宋_GBK"/>
                  <a:cs typeface="Times New Roman"/>
                </a:rPr>
                <a:t>陈述句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</p:txBody>
        </p:sp>
        <p:sp>
          <p:nvSpPr>
            <p:cNvPr id="8" name="文本框 28">
              <a:extLst>
                <a:ext uri="{FF2B5EF4-FFF2-40B4-BE49-F238E27FC236}">
                  <a16:creationId xmlns:a16="http://schemas.microsoft.com/office/drawing/2014/main" xmlns="" id="{9857DACD-882E-4B57-AB66-B1456C05BDC5}"/>
                </a:ext>
              </a:extLst>
            </p:cNvPr>
            <p:cNvSpPr txBox="1"/>
            <p:nvPr/>
          </p:nvSpPr>
          <p:spPr>
            <a:xfrm>
              <a:off x="1245317" y="2058303"/>
              <a:ext cx="1057417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>
                  <a:latin typeface="华文宋体" panose="02010600040101010101" pitchFamily="2" charset="-122"/>
                  <a:ea typeface="华文宋体" panose="02010600040101010101" pitchFamily="2" charset="-122"/>
                </a:rPr>
                <a:t>··   </a:t>
              </a:r>
              <a:endParaRPr lang="zh-CN" altLang="en-US" sz="340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893274" y="2551837"/>
            <a:ext cx="7291057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爷爷安闲地坐在河边钓鱼。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6865" y="4031568"/>
            <a:ext cx="6062878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亲爱的姐姐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你一定十分疲劳。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592366"/>
            <a:ext cx="11227831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阅读短文《冒险》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15963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春天到了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两颗种子躺在肥沃的泥土里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开始了下面的对话。</a:t>
            </a:r>
            <a:endParaRPr lang="zh-CN" altLang="zh-CN" sz="3400" spc="-150">
              <a:latin typeface="Calibri"/>
              <a:ea typeface="宋体"/>
              <a:cs typeface="Times New Roman"/>
            </a:endParaRPr>
          </a:p>
          <a:p>
            <a:pPr indent="7159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第一颗种子说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我要努力生长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我要向下扎根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还要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‘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出人头地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’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让茎叶随风摇摆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歌颂春天的到来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——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我要感谢阳光照耀脸庞的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温暖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温柔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于是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它努力向上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生长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7116" y="5848201"/>
            <a:ext cx="8537418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选择文中括号里恰当的词语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画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宋体"/>
                <a:cs typeface="Times New Roman"/>
              </a:rPr>
              <a:t>——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4200808" y="5372382"/>
            <a:ext cx="914400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85815"/>
            <a:ext cx="11110136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5963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第二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颗种子说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我没那么勇敢。我若向下扎根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也许会碰到硬石。我若用力向上钻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也许会伤到我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虚弱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脆弱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的茎。我若长出幼芽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难保不会被蜗牛吃掉。我若开花结果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只怕小孩子看了会将我连根拔起。我还是等情况安全些再作打算吧。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于是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它继续缩在泥土里。几天以后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一只母鸡在院子里东啄西啄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第二颗种子就这样进了母鸡的肚子。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选择文中括号里恰当的词语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画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9832063" y="2529594"/>
            <a:ext cx="914400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372835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85815"/>
            <a:ext cx="1111013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第二颗种子和课文中的池子的相似之处是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如果让你对第二颗种子说一句鼓励的话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你会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说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80594" y="985815"/>
            <a:ext cx="9809372" cy="1352672"/>
            <a:chOff x="780594" y="985815"/>
            <a:chExt cx="9809372" cy="1352672"/>
          </a:xfrm>
        </p:grpSpPr>
        <p:sp>
          <p:nvSpPr>
            <p:cNvPr id="6" name="矩形 5"/>
            <p:cNvSpPr/>
            <p:nvPr/>
          </p:nvSpPr>
          <p:spPr>
            <a:xfrm>
              <a:off x="9097250" y="985815"/>
              <a:ext cx="1492716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400" b="1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都</a:t>
              </a:r>
              <a:r>
                <a:rPr lang="zh-CN" altLang="zh-CN" sz="3400" b="1" smtClean="0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畏惧</a:t>
              </a:r>
              <a:endParaRPr lang="zh-CN" altLang="en-US" b="1">
                <a:solidFill>
                  <a:srgbClr val="E72582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780594" y="1722934"/>
              <a:ext cx="2901756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400" b="1" smtClean="0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困难</a:t>
              </a:r>
              <a:r>
                <a:rPr lang="en-US" altLang="zh-CN" sz="3400" b="1">
                  <a:solidFill>
                    <a:srgbClr val="E72582"/>
                  </a:solidFill>
                  <a:latin typeface="方正仿宋_GBK"/>
                  <a:ea typeface="宋体"/>
                  <a:cs typeface="Times New Roman"/>
                </a:rPr>
                <a:t>,</a:t>
              </a:r>
              <a:r>
                <a:rPr lang="zh-CN" altLang="zh-CN" sz="3400" b="1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不思进取</a:t>
              </a:r>
              <a:endParaRPr lang="zh-CN" altLang="en-US" b="1">
                <a:solidFill>
                  <a:srgbClr val="E72582"/>
                </a:solidFill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063690" y="3288822"/>
            <a:ext cx="952627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你应该勇敢一点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努力生长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这样你的人生才有意义。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92631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</TotalTime>
  <Words>353</Words>
  <Application>Microsoft Office PowerPoint</Application>
  <PresentationFormat>自定义</PresentationFormat>
  <Paragraphs>72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9" baseType="lpstr">
      <vt:lpstr>Arial</vt:lpstr>
      <vt:lpstr>宋体</vt:lpstr>
      <vt:lpstr>微软雅黑</vt:lpstr>
      <vt:lpstr>楷体</vt:lpstr>
      <vt:lpstr>NEU-XT</vt:lpstr>
      <vt:lpstr>方正书宋_GBK</vt:lpstr>
      <vt:lpstr>Calibri</vt:lpstr>
      <vt:lpstr>汉仪雅酷黑 95W</vt:lpstr>
      <vt:lpstr>NEU-HZ</vt:lpstr>
      <vt:lpstr>方正大标宋简体</vt:lpstr>
      <vt:lpstr>方正小标宋_GBK</vt:lpstr>
      <vt:lpstr>方正大标宋_GBK</vt:lpstr>
      <vt:lpstr>Wingdings</vt:lpstr>
      <vt:lpstr>方正隶变_GBK</vt:lpstr>
      <vt:lpstr>方正黑体_GBK</vt:lpstr>
      <vt:lpstr>方正楷体_GBK</vt:lpstr>
      <vt:lpstr>Times New Roman</vt:lpstr>
      <vt:lpstr>华文宋体</vt:lpstr>
      <vt:lpstr>NEU-BZ</vt:lpstr>
      <vt:lpstr>方正仿宋_GBK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251</cp:revision>
  <dcterms:created xsi:type="dcterms:W3CDTF">2019-06-19T02:08:00Z</dcterms:created>
  <dcterms:modified xsi:type="dcterms:W3CDTF">2026-03-02T02:21:16Z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