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9" r:id="rId4"/>
    <p:sldId id="510" r:id="rId5"/>
    <p:sldId id="505" r:id="rId6"/>
    <p:sldId id="506" r:id="rId7"/>
    <p:sldId id="507" r:id="rId8"/>
    <p:sldId id="427" r:id="rId9"/>
  </p:sldIdLst>
  <p:sldSz cx="12192000" cy="6858000"/>
  <p:notesSz cx="6858000" cy="9144000"/>
  <p:embeddedFontLst>
    <p:embeddedFont>
      <p:font typeface="微软雅黑" pitchFamily="34" charset="-122"/>
      <p:regular r:id="rId10"/>
      <p:bold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书宋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小标宋_GBK" pitchFamily="65" charset="-122"/>
      <p:regular r:id="rId24"/>
    </p:embeddedFont>
    <p:embeddedFont>
      <p:font typeface="方正黑体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楷体_GBK" pitchFamily="65" charset="-122"/>
      <p:regular r:id="rId27"/>
    </p:embeddedFont>
    <p:embeddedFont>
      <p:font typeface="NEU-HZ" pitchFamily="2" charset="-122"/>
      <p:regular r:id="rId28"/>
      <p: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66" d="100"/>
          <a:sy n="66" d="100"/>
        </p:scale>
        <p:origin x="-1310" y="-46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语文园地三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一、先把下面的词语补充完整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再完成后面的练习。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多种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物产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NEU-BZ"/>
                <a:ea typeface="方正楷体_GBK"/>
                <a:cs typeface="Times New Roman"/>
              </a:rPr>
              <a:t>准确</a:t>
            </a:r>
            <a:r>
              <a:rPr lang="en-US" altLang="zh-CN" sz="3400" u="sng"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u="sng"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u="sng"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 u="sng"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u="sng"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 smtClean="0"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	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澎湃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窃窃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荡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以上词语中含有一对反义词的是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选词填空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像这样的词语我还能写一个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635955" y="1821813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多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样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09812" y="1766698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丰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富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98601" y="2543706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误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7779" y="2584847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波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涛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35954" y="3320712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私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语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32734" y="3325756"/>
            <a:ext cx="23743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来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去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06391" y="39413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荡来荡去</a:t>
            </a:r>
            <a:endParaRPr lang="zh-CN" altLang="en-US" sz="3400" b="1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42735" y="48297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七上八下</a:t>
            </a:r>
            <a:endParaRPr lang="zh-CN" altLang="en-US" sz="3400" b="1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一、先把下面的词语补充完整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再完成后面的练习。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多种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物产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NEU-BZ"/>
                <a:ea typeface="方正楷体_GBK"/>
                <a:cs typeface="Times New Roman"/>
              </a:rPr>
              <a:t>准确</a:t>
            </a:r>
            <a:r>
              <a:rPr lang="en-US" altLang="zh-CN" sz="3400" u="sng"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u="sng"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u="sng"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 u="sng"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u="sng"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 smtClean="0"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	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澎湃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窃窃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荡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海底蕴藏着煤、铁、石油、天然气和稀有金属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海底真是个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的世界。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选词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填空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635955" y="1821813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多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样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09812" y="1766698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丰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富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98601" y="2543706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误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7779" y="2584847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波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涛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35954" y="3320712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私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语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32734" y="3325756"/>
            <a:ext cx="23743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来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去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8271" y="478158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物产丰富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117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一、先把下面的词语补充完整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再完成后面的练习。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多种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物产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NEU-BZ"/>
                <a:ea typeface="方正楷体_GBK"/>
                <a:cs typeface="Times New Roman"/>
              </a:rPr>
              <a:t>准确</a:t>
            </a:r>
            <a:r>
              <a:rPr lang="en-US" altLang="zh-CN" sz="3400" u="sng"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u="sng"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u="sng"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 u="sng"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u="sng"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u="sng" smtClean="0"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	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澎湃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窃窃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荡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的词写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一句话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5955" y="1821813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多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样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09812" y="1766698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丰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富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98601" y="2543706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误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7779" y="2584847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波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涛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35954" y="3320712"/>
            <a:ext cx="18806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私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语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32734" y="3325756"/>
            <a:ext cx="23743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来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去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069" y="4875636"/>
            <a:ext cx="1074986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丽丽把整篇课文准确无误地背诵了出来。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275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二、仿照例句运用的修辞手法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补写下列句子。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海底的动物常常在窃窃私语。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清晨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太阳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风一吹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柳条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3119063" y="2466303"/>
            <a:ext cx="59538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伸了个懒腰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开始了一天的工作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3583" y="3289666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就随风跳起优美的舞蹈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513308"/>
            <a:ext cx="10419214" cy="610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100">
                <a:latin typeface="Calibri"/>
                <a:ea typeface="方正黑体_GBK"/>
                <a:cs typeface="Times New Roman"/>
              </a:rPr>
              <a:t>三、用修改符号修改下面一段话。</a:t>
            </a:r>
            <a:r>
              <a:rPr lang="en-US" altLang="zh-CN" sz="3400" spc="1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100">
                <a:latin typeface="Calibri"/>
                <a:ea typeface="宋体"/>
                <a:cs typeface="Times New Roman"/>
              </a:rPr>
              <a:t>共</a:t>
            </a:r>
            <a:r>
              <a:rPr lang="en-US" altLang="zh-CN" sz="3400" spc="100">
                <a:latin typeface="Calibri"/>
                <a:ea typeface="宋体"/>
                <a:cs typeface="Times New Roman"/>
              </a:rPr>
              <a:t>6</a:t>
            </a:r>
            <a:r>
              <a:rPr lang="zh-CN" altLang="zh-CN" sz="3400" spc="100">
                <a:latin typeface="Calibri"/>
                <a:ea typeface="宋体"/>
                <a:cs typeface="Times New Roman"/>
              </a:rPr>
              <a:t>处错误</a:t>
            </a:r>
            <a:r>
              <a:rPr lang="en-US" altLang="zh-CN" sz="3400" spc="1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100">
              <a:latin typeface="Calibri"/>
              <a:ea typeface="宋体"/>
              <a:cs typeface="Times New Roman"/>
            </a:endParaRPr>
          </a:p>
          <a:p>
            <a:pPr indent="304800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pc="100">
                <a:latin typeface="Calibri"/>
                <a:ea typeface="宋体"/>
                <a:cs typeface="Times New Roman"/>
              </a:rPr>
              <a:t>从前有一个人</a:t>
            </a:r>
            <a:r>
              <a:rPr lang="en-US" altLang="zh-CN" sz="3400" spc="1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100">
                <a:latin typeface="Calibri"/>
                <a:ea typeface="宋体"/>
                <a:cs typeface="Times New Roman"/>
              </a:rPr>
              <a:t>看见人家大门上挂着铃铛一个</a:t>
            </a:r>
            <a:r>
              <a:rPr lang="en-US" altLang="zh-CN" sz="3400" spc="1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100">
                <a:latin typeface="Calibri"/>
                <a:ea typeface="宋体"/>
                <a:cs typeface="Times New Roman"/>
              </a:rPr>
              <a:t>想把它偷走。他明明知到</a:t>
            </a:r>
            <a:r>
              <a:rPr lang="en-US" altLang="zh-CN" sz="3400" spc="1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100">
                <a:latin typeface="Calibri"/>
                <a:ea typeface="宋体"/>
                <a:cs typeface="Times New Roman"/>
              </a:rPr>
              <a:t>那个铃铛就会丁零丁零地响起来</a:t>
            </a:r>
            <a:r>
              <a:rPr lang="en-US" altLang="zh-CN" sz="3400" spc="1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100">
                <a:latin typeface="Calibri"/>
                <a:ea typeface="宋体"/>
                <a:cs typeface="Times New Roman"/>
              </a:rPr>
              <a:t>只要用手一碰</a:t>
            </a:r>
            <a:r>
              <a:rPr lang="en-US" altLang="zh-CN" sz="3400" spc="1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100">
                <a:latin typeface="Calibri"/>
                <a:ea typeface="宋体"/>
                <a:cs typeface="Times New Roman"/>
              </a:rPr>
              <a:t>才会被人发觉。可是他想</a:t>
            </a:r>
            <a:r>
              <a:rPr lang="en-US" altLang="zh-CN" sz="3400" spc="1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spc="100">
                <a:latin typeface="Calibri"/>
                <a:ea typeface="宋体"/>
                <a:cs typeface="Times New Roman"/>
              </a:rPr>
              <a:t>如果把耳朵掩住</a:t>
            </a:r>
            <a:r>
              <a:rPr lang="en-US" altLang="zh-CN" sz="3400" spc="1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100">
                <a:latin typeface="Calibri"/>
                <a:ea typeface="宋体"/>
                <a:cs typeface="Times New Roman"/>
              </a:rPr>
              <a:t>响声就听不见了吗</a:t>
            </a:r>
            <a:r>
              <a:rPr lang="en-US" altLang="zh-CN" sz="3400" spc="1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spc="100">
                <a:latin typeface="Calibri"/>
                <a:ea typeface="宋体"/>
                <a:cs typeface="Times New Roman"/>
              </a:rPr>
              <a:t>他掩住了自己</a:t>
            </a:r>
            <a:r>
              <a:rPr lang="en-US" altLang="zh-CN" sz="3400" spc="1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100">
                <a:latin typeface="Calibri"/>
                <a:ea typeface="宋体"/>
                <a:cs typeface="Times New Roman"/>
              </a:rPr>
              <a:t>伸手去偷铃铛。没想到手刚碰到铃铛</a:t>
            </a:r>
            <a:r>
              <a:rPr lang="en-US" altLang="zh-CN" sz="3400" spc="1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100">
                <a:latin typeface="Calibri"/>
                <a:ea typeface="宋体"/>
                <a:cs typeface="Times New Roman"/>
              </a:rPr>
              <a:t>他就被人发觉了。</a:t>
            </a:r>
            <a:endParaRPr lang="zh-CN" altLang="zh-CN" sz="3400" spc="1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600450" y="2162356"/>
            <a:ext cx="1139190" cy="1116071"/>
            <a:chOff x="3600450" y="2162356"/>
            <a:chExt cx="1139190" cy="1116071"/>
          </a:xfrm>
        </p:grpSpPr>
        <p:grpSp>
          <p:nvGrpSpPr>
            <p:cNvPr id="18" name="组合 17"/>
            <p:cNvGrpSpPr/>
            <p:nvPr/>
          </p:nvGrpSpPr>
          <p:grpSpPr>
            <a:xfrm>
              <a:off x="3688080" y="2187348"/>
              <a:ext cx="1051560" cy="1091079"/>
              <a:chOff x="3688080" y="2187348"/>
              <a:chExt cx="1051560" cy="109107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4269685" y="2726165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3688080" y="2187348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5400000">
                <a:off x="4149387" y="2356597"/>
                <a:ext cx="396240" cy="35834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3600450" y="2162356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smtClean="0">
                  <a:solidFill>
                    <a:srgbClr val="E72582"/>
                  </a:solidFill>
                  <a:latin typeface="NEU-BZ"/>
                  <a:ea typeface="方正楷体_GBK"/>
                  <a:cs typeface="Times New Roman"/>
                </a:rPr>
                <a:t>道</a:t>
              </a:r>
              <a:endParaRPr lang="zh-CN" altLang="en-US">
                <a:solidFill>
                  <a:srgbClr val="E72582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73293" y="2477752"/>
            <a:ext cx="3873687" cy="1811258"/>
            <a:chOff x="1173293" y="2477752"/>
            <a:chExt cx="3873687" cy="1811258"/>
          </a:xfrm>
        </p:grpSpPr>
        <p:sp>
          <p:nvSpPr>
            <p:cNvPr id="17" name="圆角矩形 16"/>
            <p:cNvSpPr/>
            <p:nvPr/>
          </p:nvSpPr>
          <p:spPr>
            <a:xfrm>
              <a:off x="1173293" y="3736748"/>
              <a:ext cx="2810232" cy="552262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581400" y="2697480"/>
              <a:ext cx="1280373" cy="1036320"/>
            </a:xfrm>
            <a:custGeom>
              <a:avLst/>
              <a:gdLst>
                <a:gd name="connsiteX0" fmla="*/ 0 w 1280373"/>
                <a:gd name="connsiteY0" fmla="*/ 1036320 h 1036320"/>
                <a:gd name="connsiteX1" fmla="*/ 403860 w 1280373"/>
                <a:gd name="connsiteY1" fmla="*/ 784860 h 1036320"/>
                <a:gd name="connsiteX2" fmla="*/ 1196340 w 1280373"/>
                <a:gd name="connsiteY2" fmla="*/ 723900 h 1036320"/>
                <a:gd name="connsiteX3" fmla="*/ 1264920 w 1280373"/>
                <a:gd name="connsiteY3" fmla="*/ 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0373" h="1036320">
                  <a:moveTo>
                    <a:pt x="0" y="1036320"/>
                  </a:moveTo>
                  <a:cubicBezTo>
                    <a:pt x="102235" y="936625"/>
                    <a:pt x="204470" y="836930"/>
                    <a:pt x="403860" y="784860"/>
                  </a:cubicBezTo>
                  <a:cubicBezTo>
                    <a:pt x="603250" y="732790"/>
                    <a:pt x="1052830" y="854710"/>
                    <a:pt x="1196340" y="723900"/>
                  </a:cubicBezTo>
                  <a:cubicBezTo>
                    <a:pt x="1339850" y="593090"/>
                    <a:pt x="1253490" y="120650"/>
                    <a:pt x="1264920" y="0"/>
                  </a:cubicBezTo>
                </a:path>
              </a:pathLst>
            </a:cu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endCxn id="24" idx="3"/>
            </p:cNvCxnSpPr>
            <p:nvPr/>
          </p:nvCxnSpPr>
          <p:spPr>
            <a:xfrm>
              <a:off x="4617720" y="2477752"/>
              <a:ext cx="228600" cy="219728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4838700" y="2477752"/>
              <a:ext cx="208280" cy="219728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3262601" y="3758266"/>
            <a:ext cx="1221015" cy="1122724"/>
            <a:chOff x="3262601" y="3758266"/>
            <a:chExt cx="1221015" cy="1122724"/>
          </a:xfrm>
        </p:grpSpPr>
        <p:grpSp>
          <p:nvGrpSpPr>
            <p:cNvPr id="31" name="组合 30"/>
            <p:cNvGrpSpPr/>
            <p:nvPr/>
          </p:nvGrpSpPr>
          <p:grpSpPr>
            <a:xfrm rot="10800000">
              <a:off x="3337966" y="3758266"/>
              <a:ext cx="1145650" cy="1091079"/>
              <a:chOff x="4269685" y="2187348"/>
              <a:chExt cx="1145650" cy="1091079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4269685" y="2726165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4945380" y="2187348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4549140" y="2369619"/>
                <a:ext cx="396240" cy="35834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3262601" y="4265437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400" smtClean="0">
                  <a:solidFill>
                    <a:srgbClr val="E72582"/>
                  </a:solidFill>
                  <a:latin typeface="NEU-BZ"/>
                  <a:ea typeface="方正楷体_GBK"/>
                  <a:cs typeface="Times New Roman"/>
                </a:rPr>
                <a:t>就</a:t>
              </a:r>
              <a:endParaRPr lang="zh-CN" altLang="en-US">
                <a:solidFill>
                  <a:srgbClr val="E72582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033089" y="4573213"/>
            <a:ext cx="1095075" cy="1320432"/>
            <a:chOff x="2033089" y="4573213"/>
            <a:chExt cx="1095075" cy="1320432"/>
          </a:xfrm>
        </p:grpSpPr>
        <p:sp>
          <p:nvSpPr>
            <p:cNvPr id="38" name="矩形 37"/>
            <p:cNvSpPr/>
            <p:nvPr/>
          </p:nvSpPr>
          <p:spPr>
            <a:xfrm>
              <a:off x="2033089" y="5278092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400" smtClean="0">
                  <a:solidFill>
                    <a:srgbClr val="E72582"/>
                  </a:solidFill>
                  <a:latin typeface="NEU-BZ"/>
                  <a:ea typeface="方正楷体_GBK"/>
                  <a:cs typeface="Times New Roman"/>
                </a:rPr>
                <a:t>不</a:t>
              </a:r>
              <a:endParaRPr lang="zh-CN" altLang="en-US">
                <a:solidFill>
                  <a:srgbClr val="E72582"/>
                </a:solidFill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108454" y="4573213"/>
              <a:ext cx="1019710" cy="1260117"/>
              <a:chOff x="2108454" y="4573213"/>
              <a:chExt cx="1019710" cy="1260117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2108454" y="5281068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2573329" y="5565227"/>
                <a:ext cx="378151" cy="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V="1">
                <a:off x="2939089" y="4849346"/>
                <a:ext cx="0" cy="705722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2762404" y="4617720"/>
                <a:ext cx="189076" cy="231626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2939089" y="4573213"/>
                <a:ext cx="189075" cy="26860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组合 58"/>
          <p:cNvGrpSpPr/>
          <p:nvPr/>
        </p:nvGrpSpPr>
        <p:grpSpPr>
          <a:xfrm>
            <a:off x="8305908" y="4233354"/>
            <a:ext cx="2478931" cy="1315773"/>
            <a:chOff x="8305908" y="4233354"/>
            <a:chExt cx="2478931" cy="1315773"/>
          </a:xfrm>
        </p:grpSpPr>
        <p:grpSp>
          <p:nvGrpSpPr>
            <p:cNvPr id="52" name="组合 51"/>
            <p:cNvGrpSpPr/>
            <p:nvPr/>
          </p:nvGrpSpPr>
          <p:grpSpPr>
            <a:xfrm rot="10800000">
              <a:off x="8305908" y="4289010"/>
              <a:ext cx="2478931" cy="1260117"/>
              <a:chOff x="649233" y="4573213"/>
              <a:chExt cx="2478931" cy="1260117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649233" y="5281068"/>
                <a:ext cx="1929177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2573329" y="5565227"/>
                <a:ext cx="378151" cy="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V="1">
                <a:off x="2939089" y="4849346"/>
                <a:ext cx="0" cy="705722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2762404" y="4617720"/>
                <a:ext cx="189076" cy="231626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2939089" y="4573213"/>
                <a:ext cx="189075" cy="26860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矩形 57"/>
            <p:cNvSpPr/>
            <p:nvPr/>
          </p:nvSpPr>
          <p:spPr>
            <a:xfrm>
              <a:off x="8907043" y="4233354"/>
              <a:ext cx="149271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400" smtClean="0">
                  <a:solidFill>
                    <a:srgbClr val="E72582"/>
                  </a:solidFill>
                  <a:latin typeface="NEU-BZ"/>
                  <a:ea typeface="方正楷体_GBK"/>
                  <a:cs typeface="Times New Roman"/>
                </a:rPr>
                <a:t>的耳朵</a:t>
              </a:r>
              <a:endParaRPr lang="zh-CN" altLang="en-US">
                <a:solidFill>
                  <a:srgbClr val="E72582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692"/>
            <a:ext cx="1080422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四、把古诗《滁州西涧》补写完整。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marL="806450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独怜幽草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上有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深树鸣。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marL="806450">
              <a:lnSpc>
                <a:spcPct val="20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晚来急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436621" y="215264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涧边生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6113" y="21456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黄鹂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8412" y="312122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春潮带雨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7572" y="313830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野渡无人舟自横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362</Words>
  <Application>Microsoft Office PowerPoint</Application>
  <PresentationFormat>自定义</PresentationFormat>
  <Paragraphs>77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微软雅黑</vt:lpstr>
      <vt:lpstr>NEU-BZ</vt:lpstr>
      <vt:lpstr>方正书宋_GBK</vt:lpstr>
      <vt:lpstr>方正仿宋_GBK</vt:lpstr>
      <vt:lpstr>Calibri</vt:lpstr>
      <vt:lpstr>方正大标宋_GBK</vt:lpstr>
      <vt:lpstr>方正隶变_GBK</vt:lpstr>
      <vt:lpstr>方正小标宋_GBK</vt:lpstr>
      <vt:lpstr>方正黑体_GBK</vt:lpstr>
      <vt:lpstr>Wingdings</vt:lpstr>
      <vt:lpstr>汉仪雅酷黑 95W</vt:lpstr>
      <vt:lpstr>方正大标宋简体</vt:lpstr>
      <vt:lpstr>Times New Roman</vt:lpstr>
      <vt:lpstr>方正楷体_GBK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2026-03-11T03:20:18Z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