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508" r:id="rId7"/>
    <p:sldId id="427" r:id="rId8"/>
  </p:sldIdLst>
  <p:sldSz cx="12192000" cy="6858000"/>
  <p:notesSz cx="6858000" cy="9144000"/>
  <p:embeddedFontLst>
    <p:embeddedFont>
      <p:font typeface="方正楷体_GBK" pitchFamily="65" charset="-122"/>
      <p:regular r:id="rId9"/>
    </p:embeddedFont>
    <p:embeddedFont>
      <p:font typeface="微软雅黑" pitchFamily="34" charset="-122"/>
      <p:regular r:id="rId10"/>
      <p:bold r:id="rId11"/>
    </p:embeddedFont>
    <p:embeddedFont>
      <p:font typeface="方正大标宋简体" charset="-122"/>
      <p:regular r:id="rId12"/>
    </p:embeddedFont>
    <p:embeddedFont>
      <p:font typeface="华文宋体" pitchFamily="2" charset="-122"/>
      <p:regular r:id="rId13"/>
    </p:embeddedFont>
    <p:embeddedFont>
      <p:font typeface="Calibri" pitchFamily="34" charset="0"/>
      <p:regular r:id="rId14"/>
      <p:bold r:id="rId15"/>
      <p:italic r:id="rId16"/>
      <p:boldItalic r:id="rId17"/>
    </p:embeddedFont>
    <p:embeddedFont>
      <p:font typeface="方正书宋_GBK" pitchFamily="65" charset="-122"/>
      <p:regular r:id="rId18"/>
    </p:embeddedFont>
    <p:embeddedFont>
      <p:font typeface="NEU-BZ" pitchFamily="2" charset="-122"/>
      <p:regular r:id="rId19"/>
      <p:bold r:id="rId20"/>
      <p:italic r:id="rId21"/>
      <p:boldItalic r:id="rId22"/>
    </p:embeddedFont>
    <p:embeddedFont>
      <p:font typeface="方正大标宋_GBK" pitchFamily="65" charset="-122"/>
      <p:regular r:id="rId23"/>
    </p:embeddedFont>
    <p:embeddedFont>
      <p:font typeface="方正仿宋_GBK" pitchFamily="65" charset="-122"/>
      <p:regular r:id="rId24"/>
    </p:embeddedFont>
    <p:embeddedFont>
      <p:font typeface="NEU-HZ" pitchFamily="2" charset="-122"/>
      <p:regular r:id="rId25"/>
      <p:italic r:id="rId26"/>
    </p:embeddedFont>
    <p:embeddedFont>
      <p:font typeface="方正黑体_GBK" pitchFamily="65" charset="-122"/>
      <p:regular r:id="rId27"/>
    </p:embeddedFont>
    <p:embeddedFont>
      <p:font typeface="方正隶变_GBK" pitchFamily="65" charset="-122"/>
      <p:regular r:id="rId28"/>
    </p:embeddedFont>
    <p:embeddedFont>
      <p:font typeface="方正小标宋_GBK" pitchFamily="65" charset="-122"/>
      <p:regular r:id="rId29"/>
    </p:embeddedFont>
    <p:embeddedFont>
      <p:font typeface="NEU-XT" pitchFamily="18" charset="-122"/>
      <p:regular r:id="rId3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font" Target="fonts/font22.fntdata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昆虫备忘录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912508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一、下列加点字的读音完全正确的一项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是</a:t>
            </a:r>
            <a:r>
              <a:rPr lang="en-US" altLang="zh-CN" sz="3400" smtClean="0">
                <a:latin typeface="方正黑体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褐色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hè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款款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kǎn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黑绸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chóu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膜翅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mú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蚂蚁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mǎ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蚂蚱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mà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瞎闹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xiā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瓢虫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biáo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746183" y="124429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845941" y="256558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3224182" y="256443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309818" y="3583521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3296374" y="3607585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845940" y="461422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3268643" y="4638291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898423" y="5654300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3268643" y="5654300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二、给下列句子中的加点词语选择正确的解释。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瓢虫款款地落下来了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诚恳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;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忠诚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慢慢地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瓢虫收拢硬翅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严丝合缝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缝隙密合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形容言行周密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没有一点儿漏洞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574899" y="226698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096000" y="436047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1723615" y="2617831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22">
            <a:extLst>
              <a:ext uri="{FF2B5EF4-FFF2-40B4-BE49-F238E27FC236}">
                <a16:creationId xmlns="" xmlns:a16="http://schemas.microsoft.com/office/drawing/2014/main" id="{B6D7B695-EFC8-44E0-BD6D-60765652EDCB}"/>
              </a:ext>
            </a:extLst>
          </p:cNvPr>
          <p:cNvSpPr txBox="1"/>
          <p:nvPr/>
        </p:nvSpPr>
        <p:spPr>
          <a:xfrm>
            <a:off x="3493593" y="4660161"/>
            <a:ext cx="24779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三、在括号里填上合适的关联词语。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昆虫有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复眼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,(  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它们的视觉很灵敏。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蚂蚱的形态好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掌握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,(  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蚂蚱很好画。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独角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仙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个头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大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,(  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力气也很大。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91521" y="221885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因为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432208" y="223593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所以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91521" y="332576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因为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624350" y="332576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所以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499598" y="433641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不仅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567650" y="436552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而且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115314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四、照样子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在横线处填上恰当的词语。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例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摔得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很</a:t>
            </a:r>
            <a:r>
              <a:rPr lang="zh-CN" altLang="zh-CN" sz="3400" u="sng" smtClean="0">
                <a:latin typeface="Calibri"/>
                <a:ea typeface="方正楷体_GBK"/>
                <a:cs typeface="Times New Roman"/>
              </a:rPr>
              <a:t>重</a:t>
            </a:r>
            <a:r>
              <a:rPr lang="en-US" altLang="zh-CN" sz="3400" u="sng" smtClean="0">
                <a:latin typeface="Calibri"/>
                <a:ea typeface="方正楷体_GBK"/>
                <a:cs typeface="Times New Roman"/>
              </a:rPr>
              <a:t>      </a:t>
            </a:r>
            <a:r>
              <a:rPr lang="en-US" altLang="zh-CN" sz="3400" u="sng" smtClean="0">
                <a:solidFill>
                  <a:schemeClr val="bg2"/>
                </a:solidFill>
                <a:latin typeface="Calibri"/>
                <a:ea typeface="方正楷体_GBK"/>
                <a:cs typeface="Times New Roman"/>
              </a:rPr>
              <a:t>.</a:t>
            </a:r>
            <a:endParaRPr lang="zh-CN" altLang="zh-CN" sz="3400">
              <a:solidFill>
                <a:schemeClr val="bg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玩得</a:t>
            </a:r>
            <a:r>
              <a:rPr lang="zh-CN" altLang="zh-CN" sz="3400" u="sng" smtClean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</a:t>
            </a:r>
            <a:r>
              <a:rPr lang="zh-CN" altLang="zh-CN" sz="3400" u="sng" smtClean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　　　看得</a:t>
            </a:r>
            <a:r>
              <a:rPr lang="zh-CN" altLang="zh-CN" sz="3400" u="sng" smtClean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</a:t>
            </a:r>
            <a:r>
              <a:rPr lang="zh-CN" altLang="zh-CN" sz="3400" u="sng" smtClean="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　　　吃得</a:t>
            </a:r>
            <a:r>
              <a:rPr lang="zh-CN" altLang="zh-CN" sz="3400" u="sng" smtClean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</a:t>
            </a:r>
            <a:r>
              <a:rPr lang="en-US" altLang="zh-CN" sz="3400" u="sng" smtClean="0">
                <a:solidFill>
                  <a:schemeClr val="bg2"/>
                </a:solidFill>
                <a:latin typeface="Calibri"/>
                <a:ea typeface="方正楷体_GBK"/>
                <a:cs typeface="Times New Roman"/>
              </a:rPr>
              <a:t>..</a:t>
            </a:r>
          </a:p>
        </p:txBody>
      </p:sp>
      <p:sp>
        <p:nvSpPr>
          <p:cNvPr id="6" name="矩形 5"/>
          <p:cNvSpPr/>
          <p:nvPr/>
        </p:nvSpPr>
        <p:spPr>
          <a:xfrm>
            <a:off x="1811410" y="312122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开心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961714" y="312122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入迷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874956" y="312122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很香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8388"/>
            <a:ext cx="11006455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五、按要求完成句子练习。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有的瓢虫吃马铃薯嫩叶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怎么不是害虫呢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改为陈述句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endParaRPr lang="en-US" altLang="zh-CN" sz="3400" smtClean="0">
              <a:latin typeface="NEU-HZ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凡是有复眼的昆虫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视觉都很灵敏。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用加点词语写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句子</a:t>
            </a:r>
            <a:r>
              <a:rPr lang="en-US" altLang="zh-CN" sz="3400" smtClean="0">
                <a:latin typeface="方正仿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5" y="2732660"/>
            <a:ext cx="7852611" cy="1007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20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有的瓢虫吃马铃薯嫩叶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一定是害虫。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zh-CN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6865" y="4917874"/>
            <a:ext cx="10371221" cy="1007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20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凡是对学习有帮助的书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我们都可以阅读。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</TotalTime>
  <Words>274</Words>
  <Application>Microsoft Office PowerPoint</Application>
  <PresentationFormat>自定义</PresentationFormat>
  <Paragraphs>64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7" baseType="lpstr">
      <vt:lpstr>Arial</vt:lpstr>
      <vt:lpstr>宋体</vt:lpstr>
      <vt:lpstr>方正楷体_GBK</vt:lpstr>
      <vt:lpstr>微软雅黑</vt:lpstr>
      <vt:lpstr>方正大标宋简体</vt:lpstr>
      <vt:lpstr>华文宋体</vt:lpstr>
      <vt:lpstr>Calibri</vt:lpstr>
      <vt:lpstr>方正书宋_GBK</vt:lpstr>
      <vt:lpstr>NEU-BZ</vt:lpstr>
      <vt:lpstr>方正大标宋_GBK</vt:lpstr>
      <vt:lpstr>方正仿宋_GBK</vt:lpstr>
      <vt:lpstr>Wingdings</vt:lpstr>
      <vt:lpstr>NEU-HZ</vt:lpstr>
      <vt:lpstr>方正黑体_GBK</vt:lpstr>
      <vt:lpstr>Times New Roman</vt:lpstr>
      <vt:lpstr>方正隶变_GBK</vt:lpstr>
      <vt:lpstr>方正小标宋_GBK</vt:lpstr>
      <vt:lpstr>NEU-XT</vt:lpstr>
      <vt:lpstr>汉仪雅酷黑 95W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245</cp:revision>
  <dcterms:created xsi:type="dcterms:W3CDTF">2019-06-19T02:08:00Z</dcterms:created>
  <dcterms:modified xsi:type="dcterms:W3CDTF">2026-02-26T06:23:55Z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