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35" r:id="rId7"/>
    <p:sldId id="528" r:id="rId8"/>
    <p:sldId id="529" r:id="rId9"/>
    <p:sldId id="536" r:id="rId10"/>
    <p:sldId id="530" r:id="rId11"/>
    <p:sldId id="531" r:id="rId12"/>
    <p:sldId id="537" r:id="rId13"/>
    <p:sldId id="538" r:id="rId14"/>
    <p:sldId id="498" r:id="rId15"/>
    <p:sldId id="427" r:id="rId16"/>
  </p:sldIdLst>
  <p:sldSz cx="12192000" cy="6858000"/>
  <p:notesSz cx="6858000" cy="9144000"/>
  <p:embeddedFontLst>
    <p:embeddedFont>
      <p:font typeface="方正大标宋简体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仿宋" pitchFamily="49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华文宋体" pitchFamily="2" charset="-122"/>
      <p:regular r:id="rId28"/>
    </p:embeddedFont>
    <p:embeddedFont>
      <p:font typeface="方正小标宋_GBK" pitchFamily="65" charset="-122"/>
      <p:regular r:id="rId29"/>
    </p:embeddedFont>
    <p:embeddedFont>
      <p:font typeface="方正书宋_GBK" pitchFamily="65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方正仿宋_GBK" pitchFamily="65" charset="-122"/>
      <p:regular r:id="rId35"/>
    </p:embeddedFont>
    <p:embeddedFont>
      <p:font typeface="方正魏碑_GBK" pitchFamily="65" charset="-122"/>
      <p:regular r:id="rId36"/>
    </p:embeddedFont>
    <p:embeddedFont>
      <p:font typeface="方正黑体_GBK" pitchFamily="65" charset="-122"/>
      <p:regular r:id="rId37"/>
    </p:embeddedFont>
    <p:embeddedFont>
      <p:font typeface="NEU-XT" pitchFamily="18" charset="-122"/>
      <p:regular r:id="rId38"/>
    </p:embeddedFont>
    <p:embeddedFont>
      <p:font typeface="方正隶变_GBK" pitchFamily="65" charset="-122"/>
      <p:regular r:id="rId39"/>
    </p:embeddedFont>
    <p:embeddedFont>
      <p:font typeface="方正楷体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font" Target="fonts/font24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088922"/>
              </p:ext>
            </p:extLst>
          </p:nvPr>
        </p:nvGraphicFramePr>
        <p:xfrm>
          <a:off x="601712" y="1782094"/>
          <a:ext cx="11117045" cy="4581462"/>
        </p:xfrm>
        <a:graphic>
          <a:graphicData uri="http://schemas.openxmlformats.org/drawingml/2006/table">
            <a:tbl>
              <a:tblPr firstRow="1" firstCol="1" bandRow="1"/>
              <a:tblGrid>
                <a:gridCol w="5173491"/>
                <a:gridCol w="5943554"/>
              </a:tblGrid>
              <a:tr h="20800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元</a:t>
                      </a:r>
                      <a:r>
                        <a:rPr lang="en-US" altLang="zh-CN" sz="3400" smtClean="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  </a:t>
                      </a:r>
                      <a:r>
                        <a:rPr lang="zh-CN" sz="3400" smtClean="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日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宋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王安石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爆竹声中一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岁除</a:t>
                      </a:r>
                      <a:r>
                        <a:rPr lang="en-US" sz="34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春风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送暖入屠苏。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千门万户曈曈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日</a:t>
                      </a:r>
                      <a:r>
                        <a:rPr lang="en-US" sz="34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总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把新桃换旧符。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71120" marT="0" marB="0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九月九日忆山东兄弟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唐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王维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独在异乡为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异客</a:t>
                      </a:r>
                      <a:r>
                        <a:rPr lang="en-US" sz="34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每逢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佳节倍思亲。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遥知兄弟登高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处</a:t>
                      </a:r>
                      <a:r>
                        <a:rPr lang="en-US" sz="34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遍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插茱萸少一人。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71120" marR="14605" marT="0" marB="0">
                    <a:lnL w="1905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5460" y="1022298"/>
            <a:ext cx="803793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四、阅读古诗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回答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问题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方正黑体_GBK" pitchFamily="65" charset="-122"/>
                <a:cs typeface="Times New Roman" pitchFamily="18" charset="0"/>
              </a:rPr>
              <a:t>。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9543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给加点的字词选择正确的意思。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爆竹声中一岁除。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去掉。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过去。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独在异乡为异客。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另外的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别的。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特殊的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奇异的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07877" y="21305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56479" y="36785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4975" y="1851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998" y="34581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899133"/>
              </p:ext>
            </p:extLst>
          </p:nvPr>
        </p:nvGraphicFramePr>
        <p:xfrm>
          <a:off x="505459" y="1803308"/>
          <a:ext cx="11237362" cy="3966129"/>
        </p:xfrm>
        <a:graphic>
          <a:graphicData uri="http://schemas.openxmlformats.org/drawingml/2006/table">
            <a:tbl>
              <a:tblPr firstRow="1" firstCol="1" bandRow="1"/>
              <a:tblGrid>
                <a:gridCol w="2983699"/>
                <a:gridCol w="2873337"/>
                <a:gridCol w="5380326"/>
              </a:tblGrid>
              <a:tr h="11197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诗名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过节时间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节日做的事</a:t>
                      </a:r>
                      <a:r>
                        <a:rPr lang="en-US" sz="3400">
                          <a:effectLst/>
                          <a:latin typeface="方正魏碑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习俗</a:t>
                      </a:r>
                      <a:r>
                        <a:rPr lang="en-US" sz="3400">
                          <a:effectLst/>
                          <a:latin typeface="方正魏碑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《元日》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《九月九日忆山东兄弟》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5459" y="89543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根据古诗内容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6261" y="3098703"/>
            <a:ext cx="2685351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农历正月初一</a:t>
            </a:r>
            <a:endParaRPr lang="zh-CN" altLang="en-US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4782" y="3093259"/>
            <a:ext cx="5186035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放爆竹、喝屠苏酒、换桃符</a:t>
            </a:r>
            <a:endParaRPr lang="zh-CN" altLang="en-US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6261" y="4530461"/>
            <a:ext cx="2685351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农历九月初九</a:t>
            </a:r>
            <a:endParaRPr lang="zh-CN" altLang="en-US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2565" y="4530461"/>
            <a:ext cx="3518912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登高望远、插茱萸</a:t>
            </a:r>
            <a:endParaRPr lang="zh-CN" altLang="en-US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72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95439"/>
            <a:ext cx="11261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《九月九日忆山东兄弟》中的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两个字写出了诗人远在他乡的孤独与寂寞。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读《元日》的最后两句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我仿佛看到了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正月初一的早上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太阳出来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天色渐亮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人们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92564" y="9245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64953" y="9295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6619" y="3235679"/>
            <a:ext cx="75638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都忙着把旧的桃符取下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换上新的桃符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951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589" y="1619250"/>
            <a:ext cx="1090632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根据古诗《清明》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尝试着设计《清明》剧本。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时间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地点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天气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人物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行人、杜牧、牧童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表情动作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行人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杜牧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牧童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台词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杜牧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走上前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鞠躬作揖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牧童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微微一笑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指向前方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077052" y="23512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清明节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2306" y="2164330"/>
            <a:ext cx="1928733" cy="75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乡间小道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0800" y="307814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雨纷纷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6114" y="375385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欲断魂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41039" y="37538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借问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4122" y="45168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83467" y="5132441"/>
            <a:ext cx="34211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借问酒家何处有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5999" y="5900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杏花村。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14709"/>
            <a:ext cx="111151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根据拼音写字词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spc="-15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画出加点字的正确读音。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每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fénɡ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春节这个辞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迎新、万家团圆的传统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yáo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他乡打拼的人们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回到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hún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牵梦萦的家乡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xiōnɡ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xōnɡ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弟姐妹们一起更换桃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亲朋好友欢聚一堂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hē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齐贺新春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bèi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pèi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感幸福。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2774" y="23752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7890" y="23923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3115" y="31807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佳节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8231" y="32048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73115" y="3987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纷纷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53511" y="39000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6984" y="47695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3457" y="55155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90632" y="47779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624475" y="55047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5630" y="49613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85346" y="56881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9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下列加点字的读音、词语书写全部正确的一项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借问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狐独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佳节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屠苏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食欲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魂魄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茱萸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借问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牧场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旧符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任何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322320" y="1845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2035" y="28736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69365" y="36173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53482" y="44234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8691" y="51814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9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下列诗句中加点字词的解释有误的一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 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千门万户曈曈日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正午的太阳。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路上行人欲断魂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将要。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每逢佳节倍思亲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遇到。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独在异乡为异客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独自一个人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215414" y="17616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78489" y="36053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51006" y="44253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9771" y="51789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578489" y="286157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51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9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下列说法不正确的一项是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从《元日》一诗可以知道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元日饮屠苏酒、放爆竹是古代的一种风俗。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屠苏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指用屠苏草泡的酒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一般在元日饮用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据说可以驱邪避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瘟疫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855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90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下列说法不正确的一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 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九月九日忆山东兄弟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点明了诗人的家乡在现在的山东省。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本课的三首古诗都与传统节日有关。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206119" y="1773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43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600" smtClean="0">
                <a:latin typeface="Calibri"/>
                <a:ea typeface="方正楷体_GBK"/>
                <a:cs typeface="Times New Roman"/>
              </a:rPr>
              <a:t>爆竹声中一</a:t>
            </a:r>
            <a:r>
              <a:rPr lang="zh-CN" altLang="zh-CN" sz="3400" spc="600">
                <a:latin typeface="Calibri"/>
                <a:ea typeface="方正楷体_GBK"/>
                <a:cs typeface="Times New Roman"/>
              </a:rPr>
              <a:t>岁除</a:t>
            </a:r>
            <a:r>
              <a:rPr lang="en-US" altLang="zh-CN" sz="3400" spc="6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600" smtClean="0">
                <a:latin typeface="Calibri"/>
                <a:ea typeface="方正楷体_GBK"/>
                <a:cs typeface="Times New Roman"/>
              </a:rPr>
              <a:t>春风送暖入</a:t>
            </a:r>
            <a:r>
              <a:rPr lang="zh-CN" altLang="zh-CN" sz="3400" spc="600">
                <a:latin typeface="Calibri"/>
                <a:ea typeface="方正楷体_GBK"/>
                <a:cs typeface="Times New Roman"/>
              </a:rPr>
              <a:t>屠苏。</a:t>
            </a:r>
            <a:endParaRPr lang="zh-CN" altLang="zh-CN" sz="3400" spc="6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给诗句划分朗读节奏。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爆竹声中一岁除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渲染出春节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的气氛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这让我想到成语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读着这两句诗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想一想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老人可能会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孩子可能会说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xmlns="" id="{B7CB891B-E9BC-A71F-DF50-9D4C7BDA22B3}"/>
              </a:ext>
            </a:extLst>
          </p:cNvPr>
          <p:cNvSpPr txBox="1"/>
          <p:nvPr/>
        </p:nvSpPr>
        <p:spPr>
          <a:xfrm>
            <a:off x="1708008" y="1749869"/>
            <a:ext cx="42154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B7CB891B-E9BC-A71F-DF50-9D4C7BDA22B3}"/>
              </a:ext>
            </a:extLst>
          </p:cNvPr>
          <p:cNvSpPr txBox="1"/>
          <p:nvPr/>
        </p:nvSpPr>
        <p:spPr>
          <a:xfrm>
            <a:off x="2666524" y="1713773"/>
            <a:ext cx="42154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xmlns="" id="{B7CB891B-E9BC-A71F-DF50-9D4C7BDA22B3}"/>
              </a:ext>
            </a:extLst>
          </p:cNvPr>
          <p:cNvSpPr txBox="1"/>
          <p:nvPr/>
        </p:nvSpPr>
        <p:spPr>
          <a:xfrm>
            <a:off x="5441811" y="1737837"/>
            <a:ext cx="42154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7CB891B-E9BC-A71F-DF50-9D4C7BDA22B3}"/>
              </a:ext>
            </a:extLst>
          </p:cNvPr>
          <p:cNvSpPr txBox="1"/>
          <p:nvPr/>
        </p:nvSpPr>
        <p:spPr>
          <a:xfrm>
            <a:off x="6460487" y="1727084"/>
            <a:ext cx="42154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4929" y="295278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热闹、欢乐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9403" y="37779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辞旧迎新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0481" y="4219169"/>
            <a:ext cx="1048342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新的一年到了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祝你们快乐成长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729" y="4986108"/>
            <a:ext cx="1040870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祝爷爷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奶奶身体健康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万事如意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6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4298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遍插茱萸少一人。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将诗句补充完整。诗中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下面与这两句诗的意思相符的画面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86728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遥知兄弟登高处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8768" y="1605245"/>
            <a:ext cx="3054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作者本人</a:t>
            </a:r>
            <a:r>
              <a:rPr lang="en-US" altLang="zh-CN" sz="3400" b="1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9456" y="26865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6386" y="3767104"/>
            <a:ext cx="11540566" cy="1971959"/>
            <a:chOff x="296386" y="3767104"/>
            <a:chExt cx="9076124" cy="1550855"/>
          </a:xfrm>
        </p:grpSpPr>
        <p:pic>
          <p:nvPicPr>
            <p:cNvPr id="10" name="image60.jpeg"/>
            <p:cNvPicPr/>
            <p:nvPr/>
          </p:nvPicPr>
          <p:blipFill rotWithShape="1">
            <a:blip r:embed="rId5"/>
            <a:srcRect r="77323"/>
            <a:stretch/>
          </p:blipFill>
          <p:spPr>
            <a:xfrm>
              <a:off x="296386" y="3767104"/>
              <a:ext cx="2639320" cy="1550855"/>
            </a:xfrm>
            <a:prstGeom prst="rect">
              <a:avLst/>
            </a:prstGeom>
          </p:spPr>
        </p:pic>
        <p:pic>
          <p:nvPicPr>
            <p:cNvPr id="11" name="image60.jpeg"/>
            <p:cNvPicPr/>
            <p:nvPr/>
          </p:nvPicPr>
          <p:blipFill rotWithShape="1">
            <a:blip r:embed="rId5"/>
            <a:srcRect l="37363" r="40006"/>
            <a:stretch/>
          </p:blipFill>
          <p:spPr>
            <a:xfrm>
              <a:off x="3333568" y="3767104"/>
              <a:ext cx="2634050" cy="1550855"/>
            </a:xfrm>
            <a:prstGeom prst="rect">
              <a:avLst/>
            </a:prstGeom>
          </p:spPr>
        </p:pic>
        <p:pic>
          <p:nvPicPr>
            <p:cNvPr id="12" name="image60.jpeg"/>
            <p:cNvPicPr/>
            <p:nvPr/>
          </p:nvPicPr>
          <p:blipFill rotWithShape="1">
            <a:blip r:embed="rId5"/>
            <a:srcRect l="75707"/>
            <a:stretch/>
          </p:blipFill>
          <p:spPr>
            <a:xfrm>
              <a:off x="6545089" y="3767104"/>
              <a:ext cx="2827421" cy="155085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4298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遍插茱萸少一人。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遍插茱萸少一人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我能体会到诗人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86728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遥知兄弟登高处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59690" y="1617276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家乡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341" y="2505671"/>
            <a:ext cx="2810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十分思念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637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613</Words>
  <Application>Microsoft Office PowerPoint</Application>
  <PresentationFormat>自定义</PresentationFormat>
  <Paragraphs>159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汉仪雅酷黑 95W</vt:lpstr>
      <vt:lpstr>方正大标宋简体</vt:lpstr>
      <vt:lpstr>NEU-BZ</vt:lpstr>
      <vt:lpstr>仿宋</vt:lpstr>
      <vt:lpstr>微软雅黑</vt:lpstr>
      <vt:lpstr>方正大标宋_GBK</vt:lpstr>
      <vt:lpstr>NEU-HZ</vt:lpstr>
      <vt:lpstr>华文宋体</vt:lpstr>
      <vt:lpstr>方正小标宋_GBK</vt:lpstr>
      <vt:lpstr>方正书宋_GBK</vt:lpstr>
      <vt:lpstr>Calibri</vt:lpstr>
      <vt:lpstr>方正仿宋_GBK</vt:lpstr>
      <vt:lpstr>Wingdings</vt:lpstr>
      <vt:lpstr>方正魏碑_GBK</vt:lpstr>
      <vt:lpstr>楷体</vt:lpstr>
      <vt:lpstr>方正黑体_GBK</vt:lpstr>
      <vt:lpstr>NEU-XT</vt:lpstr>
      <vt:lpstr>Times New Roman</vt:lpstr>
      <vt:lpstr>方正隶变_GBK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2026-03-12T00:37:24Z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