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小标宋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华文宋体" pitchFamily="2" charset="-122"/>
      <p:regular r:id="rId13"/>
    </p:embeddedFont>
    <p:embeddedFont>
      <p:font typeface="方正黑体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NEU-HZ" pitchFamily="2" charset="-122"/>
      <p:regular r:id="rId16"/>
      <p:italic r:id="rId17"/>
    </p:embeddedFont>
    <p:embeddedFont>
      <p:font typeface="方正楷体_GBK" pitchFamily="65" charset="-122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大标宋_GBK" pitchFamily="65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海底世界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4755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05"/>
          <a:stretch/>
        </p:blipFill>
        <p:spPr bwMode="auto">
          <a:xfrm>
            <a:off x="369887" y="1560308"/>
            <a:ext cx="11277600" cy="503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66"/>
          <a:stretch/>
        </p:blipFill>
        <p:spPr bwMode="auto">
          <a:xfrm>
            <a:off x="369887" y="3693804"/>
            <a:ext cx="11277600" cy="51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523232" y="2151298"/>
            <a:ext cx="2092662" cy="1090390"/>
            <a:chOff x="1987734" y="1843323"/>
            <a:chExt cx="2092662" cy="109039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903742"/>
              </p:ext>
            </p:extLst>
          </p:nvPr>
        </p:nvGraphicFramePr>
        <p:xfrm>
          <a:off x="550725" y="22013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3554627" y="2122525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675906"/>
              </p:ext>
            </p:extLst>
          </p:nvPr>
        </p:nvGraphicFramePr>
        <p:xfrm>
          <a:off x="3582120" y="217257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6519343" y="2108650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387686"/>
              </p:ext>
            </p:extLst>
          </p:nvPr>
        </p:nvGraphicFramePr>
        <p:xfrm>
          <a:off x="6546836" y="215870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9405890" y="2079877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508194"/>
              </p:ext>
            </p:extLst>
          </p:nvPr>
        </p:nvGraphicFramePr>
        <p:xfrm>
          <a:off x="9433383" y="212992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521731" y="4277252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518904"/>
              </p:ext>
            </p:extLst>
          </p:nvPr>
        </p:nvGraphicFramePr>
        <p:xfrm>
          <a:off x="549224" y="432730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异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3553126" y="4248479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53483"/>
              </p:ext>
            </p:extLst>
          </p:nvPr>
        </p:nvGraphicFramePr>
        <p:xfrm>
          <a:off x="3580619" y="429853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6517842" y="4234604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982062"/>
              </p:ext>
            </p:extLst>
          </p:nvPr>
        </p:nvGraphicFramePr>
        <p:xfrm>
          <a:off x="6545335" y="428465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9404389" y="4205831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93100"/>
              </p:ext>
            </p:extLst>
          </p:nvPr>
        </p:nvGraphicFramePr>
        <p:xfrm>
          <a:off x="9431882" y="425588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9272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二、选字组词。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方正仿宋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攻 功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劳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围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进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方正仿宋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异 导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弹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差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09322" y="23271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67510" y="23030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90565" y="23030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74027" y="23201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73225" y="33688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67509" y="33688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40690" y="33327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64953" y="338591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97171" y="868388"/>
            <a:ext cx="1145393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三、写出下列加点词语的反义词或近义词。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反义词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乌贼和章鱼能突然向前方喷水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16129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海底动物遇到危险会发出警报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近义词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海底蕴藏着陆地上储量很少的稀有金属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15287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海面上波涛澎湃的时候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海底依然很宁静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95861" y="18338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逐渐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95861" y="25688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安全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55215" y="34220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稀罕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55215" y="41679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951270" y="2112503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951269" y="2895454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967181" y="3679303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841475" y="4495384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994998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四、将句子中画线的部分换成合适的词语写在后面的括号里。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海底植物的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不相同的地方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也很大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>
                <a:latin typeface="Calibri"/>
                <a:ea typeface="方正书宋_GBK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Calibri"/>
                <a:ea typeface="方正书宋_GBK"/>
                <a:cs typeface="Times New Roman"/>
              </a:rPr>
              <a:t>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海底真是个景色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奇特而美丽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、物产丰富的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世界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书宋_GBK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Calibri"/>
                <a:ea typeface="方正书宋_GBK"/>
                <a:cs typeface="Times New Roman"/>
              </a:rPr>
              <a:t>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5839" y="26640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差异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82539" y="41559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奇异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海底的动物常常在窃窃私语。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句子中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窃窃私语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这里运用了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夜空中的星星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8755" y="312122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私下里小声交谈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03122" y="41679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拟人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32795" y="5178624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时不时眨着明亮的小眼睛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277</Words>
  <Application>Microsoft Office PowerPoint</Application>
  <PresentationFormat>自定义</PresentationFormat>
  <Paragraphs>73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方正大标宋简体</vt:lpstr>
      <vt:lpstr>方正小标宋_GBK</vt:lpstr>
      <vt:lpstr>方正书宋_GBK</vt:lpstr>
      <vt:lpstr>Wingdings</vt:lpstr>
      <vt:lpstr>汉仪雅酷黑 95W</vt:lpstr>
      <vt:lpstr>方正仿宋_GBK</vt:lpstr>
      <vt:lpstr>华文宋体</vt:lpstr>
      <vt:lpstr>方正黑体_GBK</vt:lpstr>
      <vt:lpstr>方正隶变_GBK</vt:lpstr>
      <vt:lpstr>NEU-HZ</vt:lpstr>
      <vt:lpstr>方正楷体_GBK</vt:lpstr>
      <vt:lpstr>NEU-BZ</vt:lpstr>
      <vt:lpstr>Times New Roman</vt:lpstr>
      <vt:lpstr>Calibri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2026-02-28T08:49:49Z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