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33" r:id="rId6"/>
    <p:sldId id="534" r:id="rId7"/>
    <p:sldId id="529" r:id="rId8"/>
    <p:sldId id="535" r:id="rId9"/>
    <p:sldId id="536" r:id="rId10"/>
    <p:sldId id="530" r:id="rId11"/>
    <p:sldId id="531" r:id="rId12"/>
    <p:sldId id="532" r:id="rId13"/>
    <p:sldId id="537" r:id="rId14"/>
    <p:sldId id="498" r:id="rId15"/>
    <p:sldId id="538" r:id="rId16"/>
    <p:sldId id="539" r:id="rId17"/>
    <p:sldId id="540" r:id="rId18"/>
    <p:sldId id="541" r:id="rId19"/>
    <p:sldId id="542" r:id="rId20"/>
    <p:sldId id="543" r:id="rId21"/>
    <p:sldId id="522" r:id="rId22"/>
    <p:sldId id="427" r:id="rId23"/>
  </p:sldIdLst>
  <p:sldSz cx="12192000" cy="6858000"/>
  <p:notesSz cx="6858000" cy="9144000"/>
  <p:embeddedFontLst>
    <p:embeddedFont>
      <p:font typeface="方正宋黑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NEU-XT" pitchFamily="18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方正仿宋_GBK" pitchFamily="65" charset="-122"/>
      <p:regular r:id="rId29"/>
    </p:embeddedFont>
    <p:embeddedFont>
      <p:font typeface="方正书宋_GBK" pitchFamily="65" charset="-122"/>
      <p:regular r:id="rId30"/>
    </p:embeddedFont>
    <p:embeddedFont>
      <p:font typeface="方正大标宋简体" charset="-122"/>
      <p:regular r:id="rId31"/>
    </p:embeddedFont>
    <p:embeddedFont>
      <p:font typeface="NEU-BZ" pitchFamily="2" charset="-122"/>
      <p:regular r:id="rId32"/>
      <p:bold r:id="rId33"/>
      <p:italic r:id="rId34"/>
      <p:boldItalic r:id="rId35"/>
    </p:embeddedFont>
    <p:embeddedFont>
      <p:font typeface="方正楷体_GBK" pitchFamily="65" charset="-122"/>
      <p:regular r:id="rId36"/>
    </p:embeddedFont>
    <p:embeddedFont>
      <p:font typeface="华文宋体" pitchFamily="2" charset="-122"/>
      <p:regular r:id="rId37"/>
    </p:embeddedFont>
    <p:embeddedFont>
      <p:font typeface="方正大标宋_GBK" pitchFamily="65" charset="-122"/>
      <p:regular r:id="rId38"/>
    </p:embeddedFont>
    <p:embeddedFont>
      <p:font typeface="方正黑体_GBK" pitchFamily="65" charset="-122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NEU-HZ" pitchFamily="2" charset="-122"/>
      <p:regular r:id="rId44"/>
      <p:italic r:id="rId45"/>
    </p:embeddedFont>
    <p:embeddedFont>
      <p:font typeface="方正小标宋_GBK" pitchFamily="65" charset="-122"/>
      <p:regular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font" Target="fonts/font2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29078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四、小兰想引用诗文名句来丰富手册内容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请你运用所学知识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帮她填一填。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pc="-40">
                <a:latin typeface="Calibri"/>
                <a:ea typeface="宋体"/>
                <a:cs typeface="Times New Roman"/>
              </a:rPr>
              <a:t>春天美在哪里</a:t>
            </a:r>
            <a:r>
              <a:rPr lang="en-US" altLang="zh-CN" sz="3400" spc="-4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spc="-40">
                <a:latin typeface="Calibri"/>
                <a:ea typeface="宋体"/>
                <a:cs typeface="Times New Roman"/>
              </a:rPr>
              <a:t>让我们一起去找找吧</a:t>
            </a:r>
            <a:r>
              <a:rPr lang="en-US" altLang="zh-CN" sz="3400" spc="-4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 spc="-40">
                <a:latin typeface="Calibri"/>
                <a:ea typeface="宋体"/>
                <a:cs typeface="Times New Roman"/>
              </a:rPr>
              <a:t>春天美在杜甫眼中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泥融飞燕子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这一动一静、相映成趣的春日里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美在苏轼笔下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竹外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江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的江南早春的勃勃生机里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美在《忆江南》中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的红花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绿水中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更美在初夏曾几山行途中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绿阴不减来时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的有声有色里。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3937" y="263996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沙暖睡鸳鸯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8678" y="325551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桃花三两枝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9187" y="388309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水暖鸭先知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17962" y="449865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江花红胜火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21053" y="449865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江水绿如蓝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1968" y="573207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添得黄鹂四五声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28742"/>
            <a:ext cx="1118923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五、小兰想结合自己的旅游体验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在手册中增加一张春游推荐卡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请你帮她设计内容。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778383"/>
              </p:ext>
            </p:extLst>
          </p:nvPr>
        </p:nvGraphicFramePr>
        <p:xfrm>
          <a:off x="638292" y="2452408"/>
          <a:ext cx="10873623" cy="3779955"/>
        </p:xfrm>
        <a:graphic>
          <a:graphicData uri="http://schemas.openxmlformats.org/drawingml/2006/table">
            <a:tbl>
              <a:tblPr firstRow="1" firstCol="1" bandRow="1"/>
              <a:tblGrid>
                <a:gridCol w="10873623"/>
              </a:tblGrid>
              <a:tr h="3779955"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宋黑_GBK"/>
                          <a:cs typeface="Times New Roman"/>
                        </a:rPr>
                        <a:t>春游推荐卡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推荐地点</a:t>
                      </a:r>
                      <a:r>
                        <a:rPr lang="en-US" sz="340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sz="3400" u="sng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推荐理由</a:t>
                      </a:r>
                      <a:r>
                        <a:rPr lang="en-US" sz="340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                                                       </a:t>
                      </a:r>
                      <a:r>
                        <a:rPr lang="en-US" altLang="zh-CN" sz="3400" u="sng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.</a:t>
                      </a:r>
                      <a:endParaRPr lang="en-US" altLang="zh-CN" sz="3400" u="sng" smtClean="0">
                        <a:solidFill>
                          <a:schemeClr val="bg1"/>
                        </a:solidFill>
                        <a:effectLst/>
                        <a:latin typeface="Calibri"/>
                        <a:ea typeface="方正仿宋_GBK"/>
                        <a:cs typeface="Times New Roman"/>
                      </a:endParaRPr>
                    </a:p>
                    <a:p>
                      <a:pPr>
                        <a:lnSpc>
                          <a:spcPct val="170000"/>
                        </a:lnSpc>
                        <a:spcAft>
                          <a:spcPts val="0"/>
                        </a:spcAft>
                      </a:pPr>
                      <a:r>
                        <a:rPr lang="en-US" sz="3400" u="sng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r>
                        <a:rPr lang="en-US" sz="3400" u="sng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                                                                                      </a:t>
                      </a:r>
                      <a:r>
                        <a:rPr lang="en-US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	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089144" y="35423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竹林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3" y="4255166"/>
            <a:ext cx="1007609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在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我们不仅能感受盎然的春意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呼吸清新的空气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还可以体验多种活动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如捉迷藏、挖竹笋等。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54589"/>
            <a:ext cx="11006455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latin typeface="NEU-BZ"/>
                <a:ea typeface="方正宋黑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宋黑_GBK"/>
                <a:cs typeface="Times New Roman"/>
              </a:rPr>
              <a:t>悦</a:t>
            </a:r>
            <a:r>
              <a:rPr lang="en-US" altLang="zh-CN" sz="3600">
                <a:latin typeface="NEU-BZ"/>
                <a:ea typeface="方正宋黑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宋黑_GBK"/>
                <a:cs typeface="Times New Roman"/>
              </a:rPr>
              <a:t>文章</a:t>
            </a:r>
            <a:r>
              <a:rPr lang="en-US" altLang="zh-CN" sz="3600">
                <a:latin typeface="方正宋黑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宋黑_GBK"/>
                <a:cs typeface="Times New Roman"/>
              </a:rPr>
              <a:t>感受自然之美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六、先把《忆江南》补充完整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再按要求作答。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985838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风景旧曾谙。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。能不忆江南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从题目看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作者描写的是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的风景。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江南美在哪里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用词中的句子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回答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68769" y="22910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江南好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1261" y="229104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日出江花红胜火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12122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春来江水绿如蓝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6250" y="39153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0126" y="5401362"/>
            <a:ext cx="770823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日出江花红胜火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春来江水绿如蓝。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54589"/>
            <a:ext cx="1100645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latin typeface="NEU-BZ"/>
                <a:ea typeface="方正宋黑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宋黑_GBK"/>
                <a:cs typeface="Times New Roman"/>
              </a:rPr>
              <a:t>悦</a:t>
            </a:r>
            <a:r>
              <a:rPr lang="en-US" altLang="zh-CN" sz="3600">
                <a:latin typeface="NEU-BZ"/>
                <a:ea typeface="方正宋黑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宋黑_GBK"/>
                <a:cs typeface="Times New Roman"/>
              </a:rPr>
              <a:t>文章</a:t>
            </a:r>
            <a:r>
              <a:rPr lang="en-US" altLang="zh-CN" sz="3600">
                <a:latin typeface="方正宋黑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宋黑_GBK"/>
                <a:cs typeface="Times New Roman"/>
              </a:rPr>
              <a:t>感受自然之美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六、先把《忆江南》补充完整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再按要求作答。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985838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风景旧曾谙。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。能不忆江南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从哪句词能看出作者来过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江南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江南好。　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风景旧曾谙。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日出江花红胜火。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68769" y="22910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江南好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1261" y="229104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日出江花红胜火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12122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春来江水绿如蓝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82069" y="40115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080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6877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七、阅读短文《春燕》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仲春时节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它来了。那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的体态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着一身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的羽毛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在春光中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地飞翔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的啁啾声。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我们江南水乡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春季里雨丝如烟如雾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无声无息地下着。新拔节的翠竹、清水田里的秧苗、池塘边的柔柳和刚刚绽开的桃花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在水雾碎雨中绿莹莹、红润润的。这时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一只、两只、三只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小燕子欢叫着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穿来穿去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687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七、阅读短文《春燕》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天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放晴了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阳光露出来了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小燕子更活泼了。它斜飞在瓦蓝洁净的天空中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自由自在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好像在展示它美妙的身姿。瞬间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叽的一声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身子像个小黑点蹿下来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掠过明镜般的水面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似乎马上要跌入水中。可它又轻身一跃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射入云中。这时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水面上洒落一朵小浪花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浪花绽开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荡漾出一圈一圈的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波纹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2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687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七、阅读短文《春燕》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问奶奶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小燕子的尾巴为什么跟别的鸟不一样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像一把黑亮的剪子呢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奶奶说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剪春呀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你看它飞来飞去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用剪子裁出一件春衣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给大地穿上。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我相信了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又问奶奶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那它为什么飞不停又唱不停呢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奶奶说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闹春呀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春越闹越浓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134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687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选择恰当的词语填入文中的括号里。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乌黑发亮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小巧玲珑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清亮圆润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轻快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敏捷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05459" y="351322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仲春时节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它来了。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那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的体态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一身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的羽毛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在春光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地飞翔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发出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的啁啾声。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74900" y="37216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84646" y="37367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6829" y="4511536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40656" y="45647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40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687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文章第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自然段写了哪些景物来表现春天的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欢叫的小燕子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红润润的桃花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如烟如雾的春雨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绿莹莹的翠竹、秧苗、柔柳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①②③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①②④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②③④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①②③④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937309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194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6877"/>
            <a:ext cx="1076812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准确地运用动词和拟声词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能让描写更加生动、传神。第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等动词写出了小燕子飞行时的动作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则写出了小燕子的叫声。这样写有形有声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画面感极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931416" y="16172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2405" y="16343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37679" y="24445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64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3558" y="1650014"/>
            <a:ext cx="11077074" cy="2038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节假日期间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小兰和家人们一起去了很多地方游玩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看了很多美景。她想制作一本自然之旅手册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请你帮帮她。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6877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读文中的画线句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发挥想象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把小燕子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剪春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的画面写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具体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832" y="1718360"/>
            <a:ext cx="1056372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伶俐可爱的小燕子斜飞在湛蓝的天空中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用它那剪刀似的尾巴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一会儿裁出了桃红柳绿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一会儿裁出了绿水青山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一会儿又裁出了一片绿毯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……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大地换上了新衣服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美丽极了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36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0638"/>
            <a:ext cx="11006455" cy="5521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宋黑_GBK"/>
                <a:cs typeface="Times New Roman"/>
              </a:rPr>
              <a:t>妙笔生花</a:t>
            </a:r>
            <a:r>
              <a:rPr lang="en-US" altLang="zh-CN" sz="3600">
                <a:latin typeface="方正宋黑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宋黑_GBK"/>
                <a:cs typeface="Times New Roman"/>
              </a:rPr>
              <a:t>颂自然之景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春天到了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校园里的小草探出了小脑袋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枝头的鲜花绽开了笑脸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各种树木披上了新衣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到处焕然一新、生机勃勃。只要你仔细观察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用心感受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就一定会有不少的收获。仔细观察校园里的景物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把你的新发现写下来。</a:t>
            </a:r>
          </a:p>
          <a:p>
            <a:pPr indent="722313" algn="just">
              <a:lnSpc>
                <a:spcPct val="13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要求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把自己观察和感受到的写清楚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按一定的顺序描写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语句通顺。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12966"/>
            <a:ext cx="10912508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宋黑_GBK"/>
                <a:cs typeface="Times New Roman"/>
              </a:rPr>
              <a:t>走进自然</a:t>
            </a:r>
            <a:r>
              <a:rPr lang="en-US" altLang="zh-CN" sz="3600">
                <a:latin typeface="方正宋黑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宋黑_GBK"/>
                <a:cs typeface="Times New Roman"/>
              </a:rPr>
              <a:t>记录美好瞬间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一、读一读小兰描绘的自然美景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初夏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盛开的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hé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zī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优雅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latin typeface="NEU-XT"/>
                <a:ea typeface="宋体"/>
                <a:cs typeface="Times New Roman"/>
              </a:rPr>
              <a:t>wēi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fēnɡ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吹来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āi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ái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挨挤挤的荷叶就随风摇摆。燕子掠过水面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zhān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一点儿水。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xián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散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[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sǎn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sàn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yuān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yānɡ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在戏水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水面上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fàn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层层涟漪。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根据拼音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在括号里写出正确的字词。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给加点的字选择正确的读音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8892" y="21586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荷花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11639" y="21757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姿势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47724" y="28134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微风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7546" y="34581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21563" y="34313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67060" y="40639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鸳鸯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19374" y="47085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泛起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95077" y="30057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5470" y="43235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705768" y="287062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88751" y="40176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905"/>
            <a:ext cx="113576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二、小兰在搜集手册素材时遇到了一些困难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请你帮她解决。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下列词语搭配不恰当的一项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翩翩起舞的鸟儿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桃红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色的膜翅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旷亮无比的天空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瓷漆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似的硬翅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光彩夺目的图画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灵活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的视觉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波光粼粼的湖面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款款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落下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7383" y="18699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905"/>
            <a:ext cx="113576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下列加点的字词解释错误的一项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风景旧曾谙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熟悉。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小溪泛尽却山行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再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又。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迟日江山丽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迟到的日子。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白荷花在荷叶之间冒出来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向外透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上升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59593" y="10878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14581" y="20794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14581" y="284744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07023" y="44195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24513" y="365251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041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905"/>
            <a:ext cx="113576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填入下面语段中的词语最恰当的一项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我们在湖上划着小船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唱着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的歌曲。歌声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空中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湖水在微风中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轻快　飘荡　荡漾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轻巧　荡漾　飘荡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轻快　荡漾　飘荡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轻巧　飘荡　荡漾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7741" y="11239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731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三、小兰制作的手册图文并茂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请你读读手册中的句子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荷叶挨挨挤挤的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像一个个碧绿的大圆盘。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仿写比喻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651" y="3440215"/>
            <a:ext cx="1072815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雪花纷纷扬扬的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像一片片飘落的羽毛。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瓢虫款款地落下来了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折好它的黑绸衬裙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膜翅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顺顺溜溜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收拢硬翅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严丝合缝。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通过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款款地落下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这些动作描写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我仿佛看到了瓢虫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快速降落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稳稳停住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迅速收拢翅膀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像舞蹈演员一样轻轻柔柔地降落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不慌不忙地收拢翅膀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画面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0336" y="23872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折好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05523" y="23872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收拢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9381" y="3229704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sz="3400" b="1">
              <a:solidFill>
                <a:srgbClr val="E72582"/>
              </a:solidFill>
              <a:latin typeface="NEU-HZ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753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60235" y="1835868"/>
            <a:ext cx="5775092" cy="160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756855"/>
            <a:ext cx="113095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观察图画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从中选一种小动物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仿照例句写出它的外形特点。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独角仙的壳多为深色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挺硬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头部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尖端有一只犀牛一样的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角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我选择图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9479" y="40717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2483" y="3668804"/>
            <a:ext cx="10668001" cy="203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蜗牛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头上长着一对能够伸缩的触角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身上背着一只硬硬的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像房子一样的壳。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539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1253</Words>
  <Application>Microsoft Office PowerPoint</Application>
  <PresentationFormat>自定义</PresentationFormat>
  <Paragraphs>175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4" baseType="lpstr">
      <vt:lpstr>Arial</vt:lpstr>
      <vt:lpstr>宋体</vt:lpstr>
      <vt:lpstr>方正宋黑_GBK</vt:lpstr>
      <vt:lpstr>汉仪雅酷黑 95W</vt:lpstr>
      <vt:lpstr>方正隶变_GBK</vt:lpstr>
      <vt:lpstr>NEU-XT</vt:lpstr>
      <vt:lpstr>微软雅黑</vt:lpstr>
      <vt:lpstr>方正仿宋_GBK</vt:lpstr>
      <vt:lpstr>方正书宋_GBK</vt:lpstr>
      <vt:lpstr>方正大标宋简体</vt:lpstr>
      <vt:lpstr>Wingdings</vt:lpstr>
      <vt:lpstr>NEU-BZ</vt:lpstr>
      <vt:lpstr>方正楷体_GBK</vt:lpstr>
      <vt:lpstr>华文宋体</vt:lpstr>
      <vt:lpstr>方正大标宋_GBK</vt:lpstr>
      <vt:lpstr>方正黑体_GBK</vt:lpstr>
      <vt:lpstr>Times New Roman</vt:lpstr>
      <vt:lpstr>楷体</vt:lpstr>
      <vt:lpstr>Calibri</vt:lpstr>
      <vt:lpstr>NEU-HZ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255</cp:revision>
  <dcterms:created xsi:type="dcterms:W3CDTF">2019-06-19T02:08:00Z</dcterms:created>
  <dcterms:modified xsi:type="dcterms:W3CDTF">2026-02-27T00:42:20Z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