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527" r:id="rId4"/>
    <p:sldId id="528" r:id="rId5"/>
    <p:sldId id="533" r:id="rId6"/>
    <p:sldId id="534" r:id="rId7"/>
    <p:sldId id="529" r:id="rId8"/>
    <p:sldId id="530" r:id="rId9"/>
    <p:sldId id="531" r:id="rId10"/>
    <p:sldId id="532" r:id="rId11"/>
    <p:sldId id="537" r:id="rId12"/>
    <p:sldId id="535" r:id="rId13"/>
    <p:sldId id="536" r:id="rId14"/>
    <p:sldId id="498" r:id="rId15"/>
    <p:sldId id="427" r:id="rId16"/>
  </p:sldIdLst>
  <p:sldSz cx="12192000" cy="6858000"/>
  <p:notesSz cx="6858000" cy="9144000"/>
  <p:embeddedFontLst>
    <p:embeddedFont>
      <p:font typeface="方正仿宋_GBK" pitchFamily="65" charset="-122"/>
      <p:regular r:id="rId17"/>
    </p:embeddedFont>
    <p:embeddedFont>
      <p:font typeface="NEU-BZ" pitchFamily="2" charset="-122"/>
      <p:regular r:id="rId18"/>
      <p:bold r:id="rId19"/>
      <p:italic r:id="rId20"/>
      <p:boldItalic r:id="rId21"/>
    </p:embeddedFont>
    <p:embeddedFont>
      <p:font typeface="NEU-HZ" pitchFamily="2" charset="-122"/>
      <p:regular r:id="rId22"/>
      <p:italic r:id="rId23"/>
    </p:embeddedFont>
    <p:embeddedFont>
      <p:font typeface="方正大标宋_GBK" pitchFamily="65" charset="-122"/>
      <p:regular r:id="rId24"/>
    </p:embeddedFont>
    <p:embeddedFont>
      <p:font typeface="微软雅黑" pitchFamily="34" charset="-122"/>
      <p:regular r:id="rId25"/>
      <p:bold r:id="rId26"/>
    </p:embeddedFont>
    <p:embeddedFont>
      <p:font typeface="方正黑体_GBK" pitchFamily="65" charset="-122"/>
      <p:regular r:id="rId27"/>
    </p:embeddedFont>
    <p:embeddedFont>
      <p:font typeface="方正小标宋_GBK" pitchFamily="65" charset="-122"/>
      <p:regular r:id="rId28"/>
    </p:embeddedFont>
    <p:embeddedFont>
      <p:font typeface="NEU-XT" pitchFamily="18" charset="-122"/>
      <p:regular r:id="rId29"/>
    </p:embeddedFont>
    <p:embeddedFont>
      <p:font typeface="方正书宋_GBK" pitchFamily="65" charset="-122"/>
      <p:regular r:id="rId30"/>
    </p:embeddedFont>
    <p:embeddedFont>
      <p:font typeface="方正楷体_GBK" pitchFamily="65" charset="-122"/>
      <p:regular r:id="rId31"/>
    </p:embeddedFont>
    <p:embeddedFont>
      <p:font typeface="方正隶变_GBK" pitchFamily="65" charset="-122"/>
      <p:regular r:id="rId32"/>
    </p:embeddedFont>
    <p:embeddedFont>
      <p:font typeface="华文宋体" pitchFamily="2" charset="-122"/>
      <p:regular r:id="rId33"/>
    </p:embeddedFont>
    <p:embeddedFont>
      <p:font typeface="方正大标宋简体" charset="-122"/>
      <p:regular r:id="rId34"/>
    </p:embeddedFont>
    <p:embeddedFont>
      <p:font typeface="Calibri" pitchFamily="34" charset="0"/>
      <p:regular r:id="rId35"/>
      <p:bold r:id="rId36"/>
      <p:italic r:id="rId37"/>
      <p:boldItalic r:id="rId38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63" d="100"/>
          <a:sy n="63" d="100"/>
        </p:scale>
        <p:origin x="-86" y="-475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2.fntdata"/><Relationship Id="rId26" Type="http://schemas.openxmlformats.org/officeDocument/2006/relationships/font" Target="fonts/font10.fntdata"/><Relationship Id="rId39" Type="http://schemas.openxmlformats.org/officeDocument/2006/relationships/commentAuthors" Target="commentAuthors.xml"/><Relationship Id="rId3" Type="http://schemas.openxmlformats.org/officeDocument/2006/relationships/slide" Target="slides/slide2.xml"/><Relationship Id="rId21" Type="http://schemas.openxmlformats.org/officeDocument/2006/relationships/font" Target="fonts/font5.fntdata"/><Relationship Id="rId34" Type="http://schemas.openxmlformats.org/officeDocument/2006/relationships/font" Target="fonts/font18.fntdata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1.fntdata"/><Relationship Id="rId25" Type="http://schemas.openxmlformats.org/officeDocument/2006/relationships/font" Target="fonts/font9.fntdata"/><Relationship Id="rId33" Type="http://schemas.openxmlformats.org/officeDocument/2006/relationships/font" Target="fonts/font17.fntdata"/><Relationship Id="rId38" Type="http://schemas.openxmlformats.org/officeDocument/2006/relationships/font" Target="fonts/font22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4.fntdata"/><Relationship Id="rId29" Type="http://schemas.openxmlformats.org/officeDocument/2006/relationships/font" Target="fonts/font13.fntdata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8.fntdata"/><Relationship Id="rId32" Type="http://schemas.openxmlformats.org/officeDocument/2006/relationships/font" Target="fonts/font16.fntdata"/><Relationship Id="rId37" Type="http://schemas.openxmlformats.org/officeDocument/2006/relationships/font" Target="fonts/font21.fntdata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7.fntdata"/><Relationship Id="rId28" Type="http://schemas.openxmlformats.org/officeDocument/2006/relationships/font" Target="fonts/font12.fntdata"/><Relationship Id="rId36" Type="http://schemas.openxmlformats.org/officeDocument/2006/relationships/font" Target="fonts/font20.fntdata"/><Relationship Id="rId10" Type="http://schemas.openxmlformats.org/officeDocument/2006/relationships/slide" Target="slides/slide9.xml"/><Relationship Id="rId19" Type="http://schemas.openxmlformats.org/officeDocument/2006/relationships/font" Target="fonts/font3.fntdata"/><Relationship Id="rId31" Type="http://schemas.openxmlformats.org/officeDocument/2006/relationships/font" Target="fonts/font15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6.fntdata"/><Relationship Id="rId27" Type="http://schemas.openxmlformats.org/officeDocument/2006/relationships/font" Target="fonts/font11.fntdata"/><Relationship Id="rId30" Type="http://schemas.openxmlformats.org/officeDocument/2006/relationships/font" Target="fonts/font14.fntdata"/><Relationship Id="rId35" Type="http://schemas.openxmlformats.org/officeDocument/2006/relationships/font" Target="fonts/font19.fntdata"/><Relationship Id="rId43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2026/3/12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3.xml"/><Relationship Id="rId4" Type="http://schemas.openxmlformats.org/officeDocument/2006/relationships/slide" Target="slide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4.xml"/><Relationship Id="rId4" Type="http://schemas.openxmlformats.org/officeDocument/2006/relationships/slide" Target="slide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5.xml"/><Relationship Id="rId4" Type="http://schemas.openxmlformats.org/officeDocument/2006/relationships/slide" Target="slide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6.xml"/><Relationship Id="rId4" Type="http://schemas.openxmlformats.org/officeDocument/2006/relationships/slide" Target="slide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7.xml"/><Relationship Id="rId5" Type="http://schemas.openxmlformats.org/officeDocument/2006/relationships/image" Target="../media/image7.png"/><Relationship Id="rId4" Type="http://schemas.openxmlformats.org/officeDocument/2006/relationships/image" Target="../media/image6.ti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9.xml"/><Relationship Id="rId1" Type="http://schemas.openxmlformats.org/officeDocument/2006/relationships/tags" Target="../tags/tag78.xml"/><Relationship Id="rId5" Type="http://schemas.openxmlformats.org/officeDocument/2006/relationships/slide" Target="slide3.xml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slide" Target="sl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slide" Target="slide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slide" Target="slide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4" Type="http://schemas.openxmlformats.org/officeDocument/2006/relationships/slide" Target="slide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Relationship Id="rId5" Type="http://schemas.openxmlformats.org/officeDocument/2006/relationships/image" Target="../media/image5.TIF"/><Relationship Id="rId4" Type="http://schemas.openxmlformats.org/officeDocument/2006/relationships/slide" Target="slide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Relationship Id="rId4" Type="http://schemas.openxmlformats.org/officeDocument/2006/relationships/slide" Target="slide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2.xml"/><Relationship Id="rId4" Type="http://schemas.openxmlformats.org/officeDocument/2006/relationships/slide" Target="slid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zh-CN" sz="600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13  </a:t>
            </a:r>
            <a:r>
              <a:rPr lang="zh-CN" altLang="en-US" sz="600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纸</a:t>
            </a: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的发明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37899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53288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三年级语文下册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EEE00BEC-650C-E417-7AF4-589EFA1B45C0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grpSp>
        <p:nvGrpSpPr>
          <p:cNvPr id="3" name="组合 2"/>
          <p:cNvGrpSpPr/>
          <p:nvPr/>
        </p:nvGrpSpPr>
        <p:grpSpPr>
          <a:xfrm>
            <a:off x="505459" y="861094"/>
            <a:ext cx="11369709" cy="4016484"/>
            <a:chOff x="505459" y="861094"/>
            <a:chExt cx="11369709" cy="4016484"/>
          </a:xfrm>
        </p:grpSpPr>
        <p:sp>
          <p:nvSpPr>
            <p:cNvPr id="6" name="矩形 5"/>
            <p:cNvSpPr/>
            <p:nvPr/>
          </p:nvSpPr>
          <p:spPr>
            <a:xfrm>
              <a:off x="505459" y="861094"/>
              <a:ext cx="11369709" cy="401648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spcAft>
                  <a:spcPts val="0"/>
                </a:spcAft>
              </a:pPr>
              <a:r>
                <a:rPr lang="en-US" altLang="zh-CN" sz="3400" smtClean="0">
                  <a:latin typeface="NEU-HZ"/>
                  <a:ea typeface="宋体"/>
                  <a:cs typeface="Times New Roman"/>
                </a:rPr>
                <a:t>1</a:t>
              </a:r>
              <a:r>
                <a:rPr lang="en-US" altLang="zh-CN" sz="3400">
                  <a:latin typeface="Calibri"/>
                  <a:ea typeface="宋体"/>
                  <a:cs typeface="Times New Roman"/>
                </a:rPr>
                <a:t>.</a:t>
              </a:r>
              <a:r>
                <a:rPr lang="zh-CN" altLang="zh-CN" sz="3400">
                  <a:latin typeface="Calibri"/>
                  <a:ea typeface="宋体"/>
                  <a:cs typeface="Times New Roman"/>
                </a:rPr>
                <a:t>在方框里填入合适的标点</a:t>
              </a:r>
              <a:r>
                <a:rPr lang="en-US" altLang="zh-CN" sz="3400">
                  <a:latin typeface="方正书宋_GBK"/>
                  <a:ea typeface="宋体"/>
                  <a:cs typeface="Times New Roman"/>
                </a:rPr>
                <a:t>,</a:t>
              </a:r>
              <a:r>
                <a:rPr lang="zh-CN" altLang="zh-CN" sz="3400">
                  <a:latin typeface="Calibri"/>
                  <a:ea typeface="宋体"/>
                  <a:cs typeface="Times New Roman"/>
                </a:rPr>
                <a:t>并在括号里填入恰当的</a:t>
              </a:r>
              <a:r>
                <a:rPr lang="zh-CN" altLang="zh-CN" sz="3400">
                  <a:latin typeface="Calibri"/>
                  <a:ea typeface="宋体"/>
                  <a:cs typeface="Times New Roman"/>
                </a:rPr>
                <a:t>关联词</a:t>
              </a:r>
              <a:r>
                <a:rPr lang="zh-CN" altLang="zh-CN" sz="3400" smtClean="0">
                  <a:latin typeface="Calibri"/>
                  <a:ea typeface="宋体"/>
                  <a:cs typeface="Times New Roman"/>
                </a:rPr>
                <a:t>。</a:t>
              </a:r>
              <a:endParaRPr lang="en-US" altLang="zh-CN" sz="3400" smtClean="0">
                <a:latin typeface="Calibri"/>
                <a:ea typeface="宋体"/>
                <a:cs typeface="Times New Roman"/>
              </a:endParaRPr>
            </a:p>
            <a:p>
              <a:pPr indent="722313">
                <a:lnSpc>
                  <a:spcPct val="150000"/>
                </a:lnSpc>
                <a:spcAft>
                  <a:spcPts val="0"/>
                </a:spcAft>
              </a:pPr>
              <a:r>
                <a:rPr lang="en-US" altLang="zh-CN" sz="3400">
                  <a:solidFill>
                    <a:srgbClr val="000000"/>
                  </a:solidFill>
                  <a:latin typeface="NEU-BZ"/>
                  <a:ea typeface="宋体"/>
                  <a:cs typeface="Times New Roman"/>
                </a:rPr>
                <a:t>②</a:t>
              </a:r>
              <a:r>
                <a:rPr lang="zh-CN" altLang="zh-CN" sz="3400" spc="-150">
                  <a:solidFill>
                    <a:srgbClr val="000000"/>
                  </a:solidFill>
                  <a:latin typeface="Calibri"/>
                  <a:ea typeface="方正楷体_GBK"/>
                  <a:cs typeface="Times New Roman"/>
                </a:rPr>
                <a:t>他把树皮、麻头、破布、旧渔网等原料剪碎</a:t>
              </a:r>
              <a:r>
                <a:rPr lang="zh-CN" altLang="zh-CN" sz="3400" spc="-150">
                  <a:solidFill>
                    <a:srgbClr val="000000"/>
                  </a:solidFill>
                  <a:latin typeface="Calibri"/>
                  <a:ea typeface="方正楷体_GBK"/>
                  <a:cs typeface="Times New Roman"/>
                </a:rPr>
                <a:t>或</a:t>
              </a:r>
              <a:r>
                <a:rPr lang="zh-CN" altLang="zh-CN" sz="3400" spc="-150" smtClean="0">
                  <a:solidFill>
                    <a:srgbClr val="000000"/>
                  </a:solidFill>
                  <a:latin typeface="Calibri"/>
                  <a:ea typeface="方正楷体_GBK"/>
                  <a:cs typeface="Times New Roman"/>
                </a:rPr>
                <a:t>切断</a:t>
              </a:r>
              <a:endParaRPr lang="en-US" altLang="zh-CN" sz="3400" spc="-150" smtClean="0">
                <a:solidFill>
                  <a:srgbClr val="A46AA6"/>
                </a:solidFill>
                <a:latin typeface="方正楷体_GBK"/>
                <a:ea typeface="宋体"/>
                <a:cs typeface="Times New Roman"/>
              </a:endParaRPr>
            </a:p>
            <a:p>
              <a:pPr>
                <a:lnSpc>
                  <a:spcPct val="150000"/>
                </a:lnSpc>
                <a:spcAft>
                  <a:spcPts val="0"/>
                </a:spcAft>
              </a:pPr>
              <a:r>
                <a:rPr lang="zh-CN" altLang="zh-CN" sz="3400" smtClean="0">
                  <a:solidFill>
                    <a:srgbClr val="000000"/>
                  </a:solidFill>
                  <a:latin typeface="Calibri"/>
                  <a:ea typeface="方正楷体_GBK"/>
                  <a:cs typeface="Times New Roman"/>
                </a:rPr>
                <a:t>浸</a:t>
              </a:r>
              <a:r>
                <a:rPr lang="zh-CN" altLang="zh-CN" sz="3400">
                  <a:solidFill>
                    <a:srgbClr val="000000"/>
                  </a:solidFill>
                  <a:latin typeface="Calibri"/>
                  <a:ea typeface="方正楷体_GBK"/>
                  <a:cs typeface="Times New Roman"/>
                </a:rPr>
                <a:t>在水里捣烂</a:t>
              </a:r>
              <a:r>
                <a:rPr lang="zh-CN" altLang="zh-CN" sz="3400">
                  <a:solidFill>
                    <a:srgbClr val="000000"/>
                  </a:solidFill>
                  <a:latin typeface="Calibri"/>
                  <a:ea typeface="方正楷体_GBK"/>
                  <a:cs typeface="Times New Roman"/>
                </a:rPr>
                <a:t>成</a:t>
              </a:r>
              <a:r>
                <a:rPr lang="zh-CN" altLang="zh-CN" sz="3400" smtClean="0">
                  <a:solidFill>
                    <a:srgbClr val="000000"/>
                  </a:solidFill>
                  <a:latin typeface="Calibri"/>
                  <a:ea typeface="方正楷体_GBK"/>
                  <a:cs typeface="Times New Roman"/>
                </a:rPr>
                <a:t>浆</a:t>
              </a:r>
              <a:r>
                <a:rPr lang="en-US" altLang="zh-CN" sz="3400" smtClean="0">
                  <a:solidFill>
                    <a:srgbClr val="A46AA6"/>
                  </a:solidFill>
                  <a:latin typeface="方正楷体_GBK"/>
                  <a:ea typeface="宋体"/>
                  <a:cs typeface="Times New Roman"/>
                </a:rPr>
                <a:t>     </a:t>
              </a:r>
              <a:r>
                <a:rPr lang="zh-CN" altLang="zh-CN" sz="3400" smtClean="0">
                  <a:solidFill>
                    <a:srgbClr val="000000"/>
                  </a:solidFill>
                  <a:latin typeface="Calibri"/>
                  <a:ea typeface="方正楷体_GBK"/>
                  <a:cs typeface="Times New Roman"/>
                </a:rPr>
                <a:t>再</a:t>
              </a:r>
              <a:r>
                <a:rPr lang="zh-CN" altLang="zh-CN" sz="3400">
                  <a:solidFill>
                    <a:srgbClr val="000000"/>
                  </a:solidFill>
                  <a:latin typeface="Calibri"/>
                  <a:ea typeface="方正楷体_GBK"/>
                  <a:cs typeface="Times New Roman"/>
                </a:rPr>
                <a:t>用竹帘抄起</a:t>
              </a:r>
              <a:r>
                <a:rPr lang="zh-CN" altLang="zh-CN" sz="3400">
                  <a:solidFill>
                    <a:srgbClr val="000000"/>
                  </a:solidFill>
                  <a:latin typeface="Calibri"/>
                  <a:ea typeface="方正楷体_GBK"/>
                  <a:cs typeface="Times New Roman"/>
                </a:rPr>
                <a:t>一部分</a:t>
              </a:r>
              <a:r>
                <a:rPr lang="zh-CN" altLang="zh-CN" sz="3400" smtClean="0">
                  <a:solidFill>
                    <a:srgbClr val="000000"/>
                  </a:solidFill>
                  <a:latin typeface="Calibri"/>
                  <a:ea typeface="方正楷体_GBK"/>
                  <a:cs typeface="Times New Roman"/>
                </a:rPr>
                <a:t>纸浆</a:t>
              </a:r>
              <a:r>
                <a:rPr lang="en-US" altLang="zh-CN" sz="3400" smtClean="0">
                  <a:solidFill>
                    <a:srgbClr val="A46AA6"/>
                  </a:solidFill>
                  <a:latin typeface="方正楷体_GBK"/>
                  <a:ea typeface="宋体"/>
                  <a:cs typeface="Times New Roman"/>
                </a:rPr>
                <a:t>     </a:t>
              </a:r>
              <a:r>
                <a:rPr lang="zh-CN" altLang="zh-CN" sz="3400" smtClean="0">
                  <a:solidFill>
                    <a:srgbClr val="000000"/>
                  </a:solidFill>
                  <a:latin typeface="Calibri"/>
                  <a:ea typeface="方正楷体_GBK"/>
                  <a:cs typeface="Times New Roman"/>
                </a:rPr>
                <a:t>纸浆会</a:t>
              </a:r>
              <a:endParaRPr lang="en-US" altLang="zh-CN" sz="3400" smtClean="0">
                <a:solidFill>
                  <a:srgbClr val="000000"/>
                </a:solidFill>
                <a:latin typeface="Calibri"/>
                <a:ea typeface="方正楷体_GBK"/>
                <a:cs typeface="Times New Roman"/>
              </a:endParaRPr>
            </a:p>
            <a:p>
              <a:pPr>
                <a:lnSpc>
                  <a:spcPct val="150000"/>
                </a:lnSpc>
                <a:spcAft>
                  <a:spcPts val="0"/>
                </a:spcAft>
              </a:pPr>
              <a:r>
                <a:rPr lang="zh-CN" altLang="zh-CN" sz="3400" smtClean="0">
                  <a:solidFill>
                    <a:srgbClr val="000000"/>
                  </a:solidFill>
                  <a:latin typeface="Calibri"/>
                  <a:ea typeface="方正楷体_GBK"/>
                  <a:cs typeface="Times New Roman"/>
                </a:rPr>
                <a:t>在</a:t>
              </a:r>
              <a:r>
                <a:rPr lang="zh-CN" altLang="zh-CN" sz="3400">
                  <a:solidFill>
                    <a:srgbClr val="000000"/>
                  </a:solidFill>
                  <a:latin typeface="Calibri"/>
                  <a:ea typeface="方正楷体_GBK"/>
                  <a:cs typeface="Times New Roman"/>
                </a:rPr>
                <a:t>竹帘上形成一层均匀</a:t>
              </a:r>
              <a:r>
                <a:rPr lang="zh-CN" altLang="zh-CN" sz="3400">
                  <a:solidFill>
                    <a:srgbClr val="000000"/>
                  </a:solidFill>
                  <a:latin typeface="Calibri"/>
                  <a:ea typeface="方正楷体_GBK"/>
                  <a:cs typeface="Times New Roman"/>
                </a:rPr>
                <a:t>的</a:t>
              </a:r>
              <a:r>
                <a:rPr lang="zh-CN" altLang="zh-CN" sz="3400" smtClean="0">
                  <a:solidFill>
                    <a:srgbClr val="000000"/>
                  </a:solidFill>
                  <a:latin typeface="Calibri"/>
                  <a:ea typeface="方正楷体_GBK"/>
                  <a:cs typeface="Times New Roman"/>
                </a:rPr>
                <a:t>薄片</a:t>
              </a:r>
              <a:r>
                <a:rPr lang="en-US" altLang="zh-CN" sz="3400" smtClean="0">
                  <a:solidFill>
                    <a:srgbClr val="A46AA6"/>
                  </a:solidFill>
                  <a:latin typeface="方正楷体_GBK"/>
                  <a:ea typeface="宋体"/>
                  <a:cs typeface="Times New Roman"/>
                </a:rPr>
                <a:t>     </a:t>
              </a:r>
              <a:r>
                <a:rPr lang="zh-CN" altLang="zh-CN" sz="3400" smtClean="0">
                  <a:solidFill>
                    <a:srgbClr val="000000"/>
                  </a:solidFill>
                  <a:latin typeface="Calibri"/>
                  <a:ea typeface="方正楷体_GBK"/>
                  <a:cs typeface="Times New Roman"/>
                </a:rPr>
                <a:t>晾干</a:t>
              </a:r>
              <a:r>
                <a:rPr lang="zh-CN" altLang="zh-CN" sz="3400">
                  <a:solidFill>
                    <a:srgbClr val="000000"/>
                  </a:solidFill>
                  <a:latin typeface="Calibri"/>
                  <a:ea typeface="方正楷体_GBK"/>
                  <a:cs typeface="Times New Roman"/>
                </a:rPr>
                <a:t>后就成了</a:t>
              </a:r>
              <a:r>
                <a:rPr lang="en-US" altLang="zh-CN" sz="3400">
                  <a:solidFill>
                    <a:srgbClr val="000000"/>
                  </a:solidFill>
                  <a:latin typeface="方正楷体_GBK"/>
                  <a:ea typeface="宋体"/>
                  <a:cs typeface="Times New Roman"/>
                </a:rPr>
                <a:t>(</a:t>
              </a:r>
              <a:r>
                <a:rPr lang="zh-CN" altLang="zh-CN" sz="3400">
                  <a:solidFill>
                    <a:srgbClr val="000000"/>
                  </a:solidFill>
                  <a:latin typeface="Calibri"/>
                  <a:ea typeface="宋体"/>
                  <a:cs typeface="Times New Roman"/>
                </a:rPr>
                <a:t>　</a:t>
              </a:r>
              <a:r>
                <a:rPr lang="en-US" altLang="zh-CN" sz="3400" smtClean="0">
                  <a:solidFill>
                    <a:srgbClr val="000000"/>
                  </a:solidFill>
                  <a:latin typeface="Calibri"/>
                  <a:ea typeface="宋体"/>
                  <a:cs typeface="Times New Roman"/>
                </a:rPr>
                <a:t>     </a:t>
              </a:r>
              <a:r>
                <a:rPr lang="zh-CN" altLang="zh-CN" sz="3400">
                  <a:solidFill>
                    <a:srgbClr val="000000"/>
                  </a:solidFill>
                  <a:latin typeface="Calibri"/>
                  <a:ea typeface="宋体"/>
                  <a:cs typeface="Times New Roman"/>
                </a:rPr>
                <a:t>　</a:t>
              </a:r>
              <a:r>
                <a:rPr lang="en-US" altLang="zh-CN" sz="3400">
                  <a:solidFill>
                    <a:srgbClr val="000000"/>
                  </a:solidFill>
                  <a:latin typeface="方正楷体_GBK"/>
                  <a:ea typeface="宋体"/>
                  <a:cs typeface="Times New Roman"/>
                </a:rPr>
                <a:t>)</a:t>
              </a:r>
              <a:r>
                <a:rPr lang="zh-CN" altLang="zh-CN" sz="3400">
                  <a:solidFill>
                    <a:srgbClr val="000000"/>
                  </a:solidFill>
                  <a:latin typeface="Calibri"/>
                  <a:ea typeface="方正楷体_GBK"/>
                  <a:cs typeface="Times New Roman"/>
                </a:rPr>
                <a:t>轻便</a:t>
              </a:r>
              <a:r>
                <a:rPr lang="en-US" altLang="zh-CN" sz="3400">
                  <a:solidFill>
                    <a:srgbClr val="000000"/>
                  </a:solidFill>
                  <a:latin typeface="方正楷体_GBK"/>
                  <a:ea typeface="宋体"/>
                  <a:cs typeface="Times New Roman"/>
                </a:rPr>
                <a:t>(</a:t>
              </a:r>
              <a:r>
                <a:rPr lang="zh-CN" altLang="zh-CN" sz="3400">
                  <a:solidFill>
                    <a:srgbClr val="000000"/>
                  </a:solidFill>
                  <a:latin typeface="Calibri"/>
                  <a:ea typeface="宋体"/>
                  <a:cs typeface="Times New Roman"/>
                </a:rPr>
                <a:t>　</a:t>
              </a:r>
              <a:r>
                <a:rPr lang="en-US" altLang="zh-CN" sz="3400" smtClean="0">
                  <a:solidFill>
                    <a:srgbClr val="000000"/>
                  </a:solidFill>
                  <a:latin typeface="Calibri"/>
                  <a:ea typeface="宋体"/>
                  <a:cs typeface="Times New Roman"/>
                </a:rPr>
                <a:t>   </a:t>
              </a:r>
              <a:r>
                <a:rPr lang="zh-CN" altLang="zh-CN" sz="3400">
                  <a:solidFill>
                    <a:srgbClr val="000000"/>
                  </a:solidFill>
                  <a:latin typeface="Calibri"/>
                  <a:ea typeface="宋体"/>
                  <a:cs typeface="Times New Roman"/>
                </a:rPr>
                <a:t>　</a:t>
              </a:r>
              <a:r>
                <a:rPr lang="en-US" altLang="zh-CN" sz="3400">
                  <a:solidFill>
                    <a:srgbClr val="000000"/>
                  </a:solidFill>
                  <a:latin typeface="方正楷体_GBK"/>
                  <a:ea typeface="宋体"/>
                  <a:cs typeface="Times New Roman"/>
                </a:rPr>
                <a:t>)</a:t>
              </a:r>
              <a:r>
                <a:rPr lang="zh-CN" altLang="zh-CN" sz="3400">
                  <a:solidFill>
                    <a:srgbClr val="000000"/>
                  </a:solidFill>
                  <a:latin typeface="Calibri"/>
                  <a:ea typeface="方正楷体_GBK"/>
                  <a:cs typeface="Times New Roman"/>
                </a:rPr>
                <a:t>好用</a:t>
              </a:r>
              <a:r>
                <a:rPr lang="zh-CN" altLang="zh-CN" sz="3400">
                  <a:solidFill>
                    <a:srgbClr val="000000"/>
                  </a:solidFill>
                  <a:latin typeface="Calibri"/>
                  <a:ea typeface="方正楷体_GBK"/>
                  <a:cs typeface="Times New Roman"/>
                </a:rPr>
                <a:t>的</a:t>
              </a:r>
              <a:r>
                <a:rPr lang="zh-CN" altLang="zh-CN" sz="3400" smtClean="0">
                  <a:solidFill>
                    <a:srgbClr val="000000"/>
                  </a:solidFill>
                  <a:latin typeface="Calibri"/>
                  <a:ea typeface="方正楷体_GBK"/>
                  <a:cs typeface="Times New Roman"/>
                </a:rPr>
                <a:t>纸</a:t>
              </a:r>
              <a:endParaRPr lang="zh-CN" altLang="zh-CN" sz="3400">
                <a:effectLst/>
                <a:latin typeface="Calibri"/>
                <a:ea typeface="宋体"/>
                <a:cs typeface="Times New Roman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10853977" y="1787350"/>
              <a:ext cx="545860" cy="593604"/>
            </a:xfrm>
            <a:prstGeom prst="rect">
              <a:avLst/>
            </a:prstGeom>
            <a:noFill/>
            <a:ln w="1905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4076188" y="2572534"/>
              <a:ext cx="545860" cy="593604"/>
            </a:xfrm>
            <a:prstGeom prst="rect">
              <a:avLst/>
            </a:prstGeom>
            <a:noFill/>
            <a:ln w="1905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>
              <a:off x="9438262" y="2572534"/>
              <a:ext cx="545860" cy="593604"/>
            </a:xfrm>
            <a:prstGeom prst="rect">
              <a:avLst/>
            </a:prstGeom>
            <a:noFill/>
            <a:ln w="1905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 10"/>
            <p:cNvSpPr/>
            <p:nvPr/>
          </p:nvSpPr>
          <p:spPr>
            <a:xfrm>
              <a:off x="6190313" y="3318538"/>
              <a:ext cx="545860" cy="593604"/>
            </a:xfrm>
            <a:prstGeom prst="rect">
              <a:avLst/>
            </a:prstGeom>
            <a:noFill/>
            <a:ln w="1905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/>
            <p:cNvSpPr/>
            <p:nvPr/>
          </p:nvSpPr>
          <p:spPr>
            <a:xfrm>
              <a:off x="4349118" y="4156738"/>
              <a:ext cx="545860" cy="593604"/>
            </a:xfrm>
            <a:prstGeom prst="rect">
              <a:avLst/>
            </a:prstGeom>
            <a:noFill/>
            <a:ln w="1905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3" name="矩形 12"/>
          <p:cNvSpPr/>
          <p:nvPr/>
        </p:nvSpPr>
        <p:spPr>
          <a:xfrm>
            <a:off x="10910468" y="1765401"/>
            <a:ext cx="60144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400" b="1" spc="-150" smtClean="0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，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061850" y="2553251"/>
            <a:ext cx="60305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400" b="1" spc="-150" smtClean="0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；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9438262" y="2572534"/>
            <a:ext cx="60144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400" b="1" spc="-150" smtClean="0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，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6236133" y="3323318"/>
            <a:ext cx="60144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400" b="1" spc="-150" smtClean="0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，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363375" y="4163632"/>
            <a:ext cx="60305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400" b="1" spc="-150" smtClean="0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。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9835173" y="3328363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既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408271" y="4129744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又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592061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  <p:bldP spid="17" grpId="0"/>
      <p:bldP spid="18" grpId="0"/>
      <p:bldP spid="1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05459" y="861094"/>
            <a:ext cx="11213299" cy="27084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选段围绕第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句话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具体写了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3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找出选段中表示动作的词语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将造纸的流程补充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完整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。</a:t>
            </a: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smtClean="0">
                <a:latin typeface="Calibri"/>
                <a:ea typeface="方正楷体_GBK"/>
                <a:cs typeface="Times New Roman"/>
              </a:rPr>
              <a:t>   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剪碎或切断</a:t>
            </a:r>
            <a:r>
              <a:rPr lang="en-US" altLang="zh-CN" sz="3400" smtClean="0">
                <a:latin typeface="Calibri"/>
                <a:ea typeface="方正楷体_GBK"/>
                <a:cs typeface="Times New Roman"/>
              </a:rPr>
              <a:t>  </a:t>
            </a:r>
            <a:r>
              <a:rPr lang="en-US" altLang="zh-CN" sz="3400" smtClean="0">
                <a:latin typeface="NEU-BZ"/>
                <a:ea typeface="宋体"/>
                <a:cs typeface="Times New Roman"/>
              </a:rPr>
              <a:t>→</a:t>
            </a:r>
            <a:r>
              <a:rPr lang="en-US" altLang="zh-CN" sz="3400" smtClean="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   </a:t>
            </a:r>
            <a:r>
              <a:rPr lang="en-US" altLang="zh-CN" sz="3400" smtClean="0">
                <a:latin typeface="NEU-BZ"/>
                <a:ea typeface="宋体"/>
                <a:cs typeface="Times New Roman"/>
              </a:rPr>
              <a:t>→  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捣</a:t>
            </a:r>
            <a:r>
              <a:rPr lang="en-US" altLang="zh-CN" sz="3400" smtClean="0">
                <a:latin typeface="Calibri"/>
                <a:ea typeface="方正楷体_GBK"/>
                <a:cs typeface="Times New Roman"/>
              </a:rPr>
              <a:t>   </a:t>
            </a:r>
            <a:r>
              <a:rPr lang="en-US" altLang="zh-CN" sz="3400" smtClean="0">
                <a:latin typeface="NEU-BZ"/>
                <a:ea typeface="宋体"/>
                <a:cs typeface="Times New Roman"/>
              </a:rPr>
              <a:t>→</a:t>
            </a:r>
            <a:r>
              <a:rPr lang="en-US" altLang="zh-CN" sz="3400" smtClean="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   </a:t>
            </a:r>
            <a:r>
              <a:rPr lang="en-US" altLang="zh-CN" sz="3400" smtClean="0">
                <a:latin typeface="NEU-BZ"/>
                <a:ea typeface="宋体"/>
                <a:cs typeface="Times New Roman"/>
              </a:rPr>
              <a:t>→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427468" y="878171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NEU-BZ"/>
                <a:ea typeface="宋体"/>
                <a:cs typeface="Times New Roman"/>
              </a:rPr>
              <a:t>①</a:t>
            </a:r>
            <a:endParaRPr lang="zh-CN" altLang="en-US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7145739" y="861094"/>
            <a:ext cx="410881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蔡伦如何改进造纸术</a:t>
            </a:r>
            <a:endParaRPr lang="zh-CN" altLang="en-US" b="1">
              <a:solidFill>
                <a:srgbClr val="E72582"/>
              </a:solidFill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776223" y="2654960"/>
            <a:ext cx="7990960" cy="701832"/>
            <a:chOff x="776223" y="2654960"/>
            <a:chExt cx="7990960" cy="701832"/>
          </a:xfrm>
        </p:grpSpPr>
        <p:sp>
          <p:nvSpPr>
            <p:cNvPr id="12" name="圆角矩形 11"/>
            <p:cNvSpPr/>
            <p:nvPr/>
          </p:nvSpPr>
          <p:spPr>
            <a:xfrm>
              <a:off x="776223" y="2658976"/>
              <a:ext cx="2376048" cy="685800"/>
            </a:xfrm>
            <a:prstGeom prst="roundRect">
              <a:avLst/>
            </a:prstGeom>
            <a:noFill/>
            <a:ln w="19050">
              <a:solidFill>
                <a:schemeClr val="tx1"/>
              </a:solidFill>
              <a:prstDash val="lg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圆角矩形 12"/>
            <p:cNvSpPr/>
            <p:nvPr/>
          </p:nvSpPr>
          <p:spPr>
            <a:xfrm>
              <a:off x="3737809" y="2654960"/>
              <a:ext cx="890382" cy="685800"/>
            </a:xfrm>
            <a:prstGeom prst="roundRect">
              <a:avLst/>
            </a:prstGeom>
            <a:noFill/>
            <a:ln w="19050">
              <a:solidFill>
                <a:schemeClr val="tx1"/>
              </a:solidFill>
              <a:prstDash val="lg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圆角矩形 13"/>
            <p:cNvSpPr/>
            <p:nvPr/>
          </p:nvSpPr>
          <p:spPr>
            <a:xfrm>
              <a:off x="5081377" y="2662976"/>
              <a:ext cx="890382" cy="685800"/>
            </a:xfrm>
            <a:prstGeom prst="roundRect">
              <a:avLst/>
            </a:prstGeom>
            <a:noFill/>
            <a:ln w="19050">
              <a:solidFill>
                <a:schemeClr val="tx1"/>
              </a:solidFill>
              <a:prstDash val="lg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圆角矩形 14"/>
            <p:cNvSpPr/>
            <p:nvPr/>
          </p:nvSpPr>
          <p:spPr>
            <a:xfrm>
              <a:off x="6473073" y="2670992"/>
              <a:ext cx="890382" cy="685800"/>
            </a:xfrm>
            <a:prstGeom prst="roundRect">
              <a:avLst/>
            </a:prstGeom>
            <a:noFill/>
            <a:ln w="19050">
              <a:solidFill>
                <a:schemeClr val="tx1"/>
              </a:solidFill>
              <a:prstDash val="lg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圆角矩形 15"/>
            <p:cNvSpPr/>
            <p:nvPr/>
          </p:nvSpPr>
          <p:spPr>
            <a:xfrm>
              <a:off x="7876801" y="2666976"/>
              <a:ext cx="890382" cy="685800"/>
            </a:xfrm>
            <a:prstGeom prst="roundRect">
              <a:avLst/>
            </a:prstGeom>
            <a:noFill/>
            <a:ln w="19050">
              <a:solidFill>
                <a:schemeClr val="tx1"/>
              </a:solidFill>
              <a:prstDash val="lg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8" name="矩形 17"/>
          <p:cNvSpPr/>
          <p:nvPr/>
        </p:nvSpPr>
        <p:spPr>
          <a:xfrm>
            <a:off x="3872658" y="2690083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浸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6607922" y="2706115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抄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8011650" y="2703088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晾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241573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  <p:bldP spid="18" grpId="0"/>
      <p:bldP spid="19" grpId="0"/>
      <p:bldP spid="2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05459" y="861094"/>
            <a:ext cx="11213299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4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有人说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选段中加点的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改进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一词可以换成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创造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。经查字典后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我知道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的意思是在原有的基础上进一步向好的方向发展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则指的是以前没有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是从无到有的过程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因此我觉得两者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填</a:t>
            </a:r>
            <a:r>
              <a:rPr lang="en-US" altLang="zh-CN" sz="3400">
                <a:latin typeface="NEU-BZ"/>
                <a:ea typeface="方正仿宋_GBK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能</a:t>
            </a:r>
            <a:r>
              <a:rPr lang="en-US" altLang="zh-CN" sz="3400">
                <a:latin typeface="NEU-BZ"/>
                <a:ea typeface="方正仿宋_GBK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或</a:t>
            </a:r>
            <a:r>
              <a:rPr lang="en-US" altLang="zh-CN" sz="3400">
                <a:latin typeface="NEU-BZ"/>
                <a:ea typeface="方正仿宋_GBK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不能</a:t>
            </a:r>
            <a:r>
              <a:rPr lang="en-US" altLang="zh-CN" sz="3400">
                <a:latin typeface="NEU-BZ"/>
                <a:ea typeface="方正仿宋_GBK"/>
                <a:cs typeface="Times New Roman"/>
              </a:rPr>
              <a:t>”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交换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027608" y="1569150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改进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4761535" y="2433839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创造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5818235" y="3174397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不能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8648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  <p:bldP spid="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05459" y="861094"/>
            <a:ext cx="11213299" cy="7982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5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结合全文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说说蔡伦改进的造纸方法为什么能够传承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下来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85867" y="2113962"/>
            <a:ext cx="10645640" cy="15965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因为用这种方法造的纸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轻便好用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纸的原料容易得到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价格又便宜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可以大量制造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能满足多数人的需要。</a:t>
            </a:r>
            <a:r>
              <a:rPr lang="en-US" altLang="zh-CN" sz="3400" b="1">
                <a:solidFill>
                  <a:srgbClr val="E72582"/>
                </a:solidFill>
                <a:latin typeface="NEU-BZ"/>
                <a:ea typeface="宋体"/>
                <a:cs typeface="Times New Roman"/>
              </a:rPr>
              <a:t> </a:t>
            </a:r>
            <a:endParaRPr lang="zh-CN" altLang="zh-CN" sz="3400" b="1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244816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9" name="image31.jpeg">
            <a:extLst>
              <a:ext uri="{FF2B5EF4-FFF2-40B4-BE49-F238E27FC236}">
                <a16:creationId xmlns="" xmlns:a16="http://schemas.microsoft.com/office/drawing/2014/main" id="{2C06D81E-6424-40CE-B363-A226499CCDFE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505460" y="940293"/>
            <a:ext cx="3570654" cy="65664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5459" y="1667922"/>
            <a:ext cx="11006455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按要求完成练习。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传说创造文字的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是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　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[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A.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仓颉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　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B.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炎帝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]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下面的图片分别是我国古代的哪种发明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?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写一写。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5439" y="4171615"/>
            <a:ext cx="10605624" cy="22652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矩形 5"/>
          <p:cNvSpPr/>
          <p:nvPr/>
        </p:nvSpPr>
        <p:spPr>
          <a:xfrm>
            <a:off x="4739667" y="2583557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A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48577" y="5765458"/>
            <a:ext cx="227658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400" b="1" spc="-15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活字印刷术</a:t>
            </a:r>
            <a:endParaRPr lang="zh-CN" altLang="en-US" b="1" spc="-15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480337" y="5765457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火药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9039727" y="5719271"/>
            <a:ext cx="149752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指南针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359082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/>
      <p:bldP spid="11" grpId="0"/>
      <p:bldP spid="1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三年级语文下册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8" name="image26.jpeg">
            <a:extLst>
              <a:ext uri="{FF2B5EF4-FFF2-40B4-BE49-F238E27FC236}">
                <a16:creationId xmlns="" xmlns:a16="http://schemas.microsoft.com/office/drawing/2014/main" id="{20334F1E-E9BF-406B-9AB3-BDCA985A8AE8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615636" y="909686"/>
            <a:ext cx="3588457" cy="57856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15635" y="1679139"/>
            <a:ext cx="10896279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一、阅读下面的语段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根据拼音写词语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并用</a:t>
            </a:r>
            <a:r>
              <a:rPr lang="en-US" altLang="zh-CN" sz="3400">
                <a:latin typeface="NEU-BZ"/>
                <a:ea typeface="方正黑体_GBK"/>
                <a:cs typeface="Times New Roman"/>
              </a:rPr>
              <a:t>“</a:t>
            </a:r>
            <a:r>
              <a:rPr lang="en-US" altLang="zh-CN" sz="3400">
                <a:latin typeface="Calibri"/>
                <a:ea typeface="NEU-BZ"/>
                <a:cs typeface="Times New Roman"/>
              </a:rPr>
              <a:t>􀳫</a:t>
            </a:r>
            <a:r>
              <a:rPr lang="en-US" altLang="zh-CN" sz="3400">
                <a:latin typeface="NEU-BZ"/>
                <a:ea typeface="方正黑体_GBK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给加点字选择正确的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读音</a:t>
            </a:r>
            <a:r>
              <a:rPr lang="zh-CN" altLang="zh-CN" sz="3400" smtClean="0">
                <a:latin typeface="Calibri"/>
                <a:ea typeface="方正黑体_GBK"/>
                <a:cs typeface="Times New Roman"/>
              </a:rPr>
              <a:t>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60547" y="981308"/>
            <a:ext cx="10896279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22313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smtClean="0">
                <a:latin typeface="Calibri"/>
                <a:ea typeface="宋体"/>
                <a:cs typeface="Times New Roman"/>
              </a:rPr>
              <a:t>蔡伦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具有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chuànɡ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xīn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     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的意识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他吸收了前人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jī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lěi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       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的经验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采用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jià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ɡé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      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便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[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biàn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pián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]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宜的原料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ɡǎi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jìn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       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了造纸术。用他的方法造出来的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纸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,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XT"/>
                <a:ea typeface="宋体"/>
                <a:cs typeface="Times New Roman"/>
              </a:rPr>
              <a:t>yóu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qí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    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 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便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[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biàn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pián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]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于携带、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bǎo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cún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    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。造纸术的发明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cù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jìn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    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了人类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shè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huì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     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的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进</a:t>
            </a:r>
            <a:endParaRPr lang="en-US" altLang="zh-CN" sz="3400" smtClean="0">
              <a:latin typeface="Calibri"/>
              <a:ea typeface="宋体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smtClean="0">
                <a:latin typeface="Calibri"/>
                <a:ea typeface="宋体"/>
                <a:cs typeface="Times New Roman"/>
              </a:rPr>
              <a:t>步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是中国对世界文明的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wěi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dà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   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 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ɡònɡ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xiàn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     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)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smtClean="0">
                <a:latin typeface="Calibri"/>
                <a:ea typeface="宋体"/>
                <a:cs typeface="Times New Roman"/>
              </a:rPr>
              <a:t>之一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663903" y="1148045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创新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291521" y="1945235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积累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6289544" y="1945235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价格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101177" y="2676056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改进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195376" y="3506232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尤其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9971208" y="3535340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保存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725440" y="4324382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促进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9092903" y="4324382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社会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453975" y="5046277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伟大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0144554" y="5051322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贡献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7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7667845" y="2248890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8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3527600" y="3797855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9" name="文本框 30">
            <a:extLst>
              <a:ext uri="{FF2B5EF4-FFF2-40B4-BE49-F238E27FC236}">
                <a16:creationId xmlns:a16="http://schemas.microsoft.com/office/drawing/2014/main" xmlns="" id="{0EAB1CDB-0282-4D95-B563-8EE9A48023AE}"/>
              </a:ext>
            </a:extLst>
          </p:cNvPr>
          <p:cNvSpPr txBox="1"/>
          <p:nvPr/>
        </p:nvSpPr>
        <p:spPr>
          <a:xfrm>
            <a:off x="9923576" y="2017311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文本框 30">
            <a:extLst>
              <a:ext uri="{FF2B5EF4-FFF2-40B4-BE49-F238E27FC236}">
                <a16:creationId xmlns:a16="http://schemas.microsoft.com/office/drawing/2014/main" xmlns="" id="{0EAB1CDB-0282-4D95-B563-8EE9A48023AE}"/>
              </a:ext>
            </a:extLst>
          </p:cNvPr>
          <p:cNvSpPr txBox="1"/>
          <p:nvPr/>
        </p:nvSpPr>
        <p:spPr>
          <a:xfrm>
            <a:off x="4550502" y="3535340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672356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9" grpId="0"/>
      <p:bldP spid="2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41079"/>
            <a:ext cx="11006455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二、根据要求进行选择。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下列加点字的读音、词语书写全部正确的一项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是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A.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笨重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bèn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 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阅读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yuè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　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伟大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满足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保存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B.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切入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qiè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	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    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兽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骨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shòu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           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原料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	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       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创造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	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     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粗糙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C.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朝鲜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xiān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	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    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米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浆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jiānɡ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	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        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捣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烂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	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       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汲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收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	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      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半岛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D.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蔡伦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lén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	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    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剪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碎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suì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	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        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欧州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	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       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社会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	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      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经验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298256" y="1773687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A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857972" y="2868562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9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3573098" y="2869598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0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850295" y="3651653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1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3621226" y="3651652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2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1209206" y="4409646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4044652" y="4423754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4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1300108" y="5183829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5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4019243" y="5183828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592061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41079"/>
            <a:ext cx="11006455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二、根据要求进行选择。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下列词语搭配不完全恰当的一项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是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A.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积累经验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	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传承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技术　　　　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endParaRPr lang="en-US" altLang="zh-CN" sz="340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Calibri"/>
                <a:ea typeface="宋体"/>
                <a:cs typeface="Times New Roman"/>
              </a:rPr>
              <a:t>B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促进发展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	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改进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方法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C.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满足需要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	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作出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贡献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	</a:t>
            </a:r>
            <a:endParaRPr lang="en-US" altLang="zh-CN" sz="340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Calibri"/>
                <a:ea typeface="宋体"/>
                <a:cs typeface="Times New Roman"/>
              </a:rPr>
              <a:t>D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创造文字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	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发现造纸术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639277" y="1833845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D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138744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41079"/>
            <a:ext cx="11006455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二、根据要求进行选择。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3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下列说法正确的一项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是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A.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早在几千年前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我们的祖先就创造了纸和文字。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B.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蔡伦发明了造纸术。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C.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造纸术的发明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是中国对世界文明的伟大贡献之一。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D.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在东汉时期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人们就已经懂得用麻来造纸。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759258" y="1833845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C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483443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41079"/>
            <a:ext cx="11006455" cy="58477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三、根据课文内容选择填空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体会纸的发明过程。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填序号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endParaRPr lang="en-US" altLang="zh-CN" sz="340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 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BZ"/>
                <a:ea typeface="宋体"/>
                <a:cs typeface="Times New Roman"/>
              </a:rPr>
              <a:t>①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蔡伦改进造纸术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造出既轻便又好用的纸。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BZ"/>
                <a:ea typeface="宋体"/>
                <a:cs typeface="Times New Roman"/>
              </a:rPr>
              <a:t>②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人们用麻造纸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但麻纸比较粗糙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不便书写。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BZ"/>
                <a:ea typeface="宋体"/>
                <a:cs typeface="Times New Roman"/>
              </a:rPr>
              <a:t>③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人们用竹木、玉石、陶器、兽骨、青铜器、丝帛等作为文字的书写材料。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8" name="image69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505459" y="1829802"/>
            <a:ext cx="11224685" cy="1262313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1174772" y="2495575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40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③</a:t>
            </a:r>
            <a:endParaRPr lang="zh-CN" altLang="en-US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046312" y="2483542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40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②</a:t>
            </a:r>
            <a:endParaRPr lang="zh-CN" altLang="en-US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677210" y="2495573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40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①</a:t>
            </a:r>
            <a:endParaRPr lang="zh-CN" altLang="en-US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592061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00934"/>
            <a:ext cx="11297520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四、按要求写句子。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造纸术是我国古代四大发明。</a:t>
            </a:r>
            <a:r>
              <a:rPr lang="en-US" altLang="zh-CN" sz="3400" smtClean="0">
                <a:latin typeface="方正仿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在原句上修改</a:t>
            </a:r>
            <a:r>
              <a:rPr lang="en-US" altLang="zh-CN" sz="3400">
                <a:latin typeface="方正仿宋_GBK"/>
                <a:ea typeface="宋体"/>
                <a:cs typeface="Times New Roman"/>
              </a:rPr>
              <a:t>)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纸浆晾干后就成了既轻便又好用的纸。</a:t>
            </a:r>
            <a:r>
              <a:rPr lang="en-US" altLang="zh-CN" sz="3400">
                <a:latin typeface="方正仿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用加点的词造句</a:t>
            </a:r>
            <a:r>
              <a:rPr lang="en-US" altLang="zh-CN" sz="3400">
                <a:latin typeface="方正仿宋_GBK"/>
                <a:ea typeface="宋体"/>
                <a:cs typeface="Times New Roman"/>
              </a:rPr>
              <a:t>)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en-US" altLang="zh-CN" sz="3400" smtClean="0">
              <a:latin typeface="NEU-HZ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3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造纸术的发明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是中国对世界文明的伟大贡献之一。</a:t>
            </a:r>
            <a:r>
              <a:rPr lang="en-US" altLang="zh-CN" sz="3400">
                <a:latin typeface="方正仿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改为反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问句</a:t>
            </a:r>
            <a:r>
              <a:rPr lang="en-US" altLang="zh-CN" sz="3400" smtClean="0">
                <a:latin typeface="方正仿宋_GBK"/>
                <a:ea typeface="宋体"/>
                <a:cs typeface="Times New Roman"/>
              </a:rPr>
              <a:t>)</a:t>
            </a:r>
            <a:endParaRPr lang="zh-CN" altLang="zh-CN" sz="3400">
              <a:latin typeface="Calibri"/>
              <a:ea typeface="宋体"/>
              <a:cs typeface="Times New Roman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5951463" y="1214159"/>
            <a:ext cx="1620832" cy="1323408"/>
            <a:chOff x="5951463" y="1214159"/>
            <a:chExt cx="1620832" cy="1323408"/>
          </a:xfrm>
        </p:grpSpPr>
        <p:grpSp>
          <p:nvGrpSpPr>
            <p:cNvPr id="8" name="组合 7"/>
            <p:cNvGrpSpPr/>
            <p:nvPr/>
          </p:nvGrpSpPr>
          <p:grpSpPr>
            <a:xfrm rot="10800000">
              <a:off x="5951463" y="1277450"/>
              <a:ext cx="1616399" cy="1260117"/>
              <a:chOff x="1511765" y="4573213"/>
              <a:chExt cx="1616399" cy="1260117"/>
            </a:xfrm>
          </p:grpSpPr>
          <p:sp>
            <p:nvSpPr>
              <p:cNvPr id="9" name="圆角矩形 8"/>
              <p:cNvSpPr/>
              <p:nvPr/>
            </p:nvSpPr>
            <p:spPr>
              <a:xfrm>
                <a:off x="1511765" y="5281068"/>
                <a:ext cx="1066645" cy="552262"/>
              </a:xfrm>
              <a:prstGeom prst="roundRect">
                <a:avLst/>
              </a:prstGeom>
              <a:noFill/>
              <a:ln w="19050">
                <a:solidFill>
                  <a:srgbClr val="E7258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10" name="直接连接符 9"/>
              <p:cNvCxnSpPr/>
              <p:nvPr/>
            </p:nvCxnSpPr>
            <p:spPr>
              <a:xfrm>
                <a:off x="2573329" y="5565227"/>
                <a:ext cx="378151" cy="0"/>
              </a:xfrm>
              <a:prstGeom prst="line">
                <a:avLst/>
              </a:prstGeom>
              <a:ln w="19050">
                <a:solidFill>
                  <a:srgbClr val="E7258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直接连接符 10"/>
              <p:cNvCxnSpPr/>
              <p:nvPr/>
            </p:nvCxnSpPr>
            <p:spPr>
              <a:xfrm flipV="1">
                <a:off x="2939089" y="4849346"/>
                <a:ext cx="0" cy="705722"/>
              </a:xfrm>
              <a:prstGeom prst="line">
                <a:avLst/>
              </a:prstGeom>
              <a:ln w="19050">
                <a:solidFill>
                  <a:srgbClr val="E7258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直接连接符 11"/>
              <p:cNvCxnSpPr/>
              <p:nvPr/>
            </p:nvCxnSpPr>
            <p:spPr>
              <a:xfrm>
                <a:off x="2762404" y="4617720"/>
                <a:ext cx="189076" cy="231626"/>
              </a:xfrm>
              <a:prstGeom prst="line">
                <a:avLst/>
              </a:prstGeom>
              <a:ln w="19050">
                <a:solidFill>
                  <a:srgbClr val="E7258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直接连接符 12"/>
              <p:cNvCxnSpPr/>
              <p:nvPr/>
            </p:nvCxnSpPr>
            <p:spPr>
              <a:xfrm flipV="1">
                <a:off x="2939089" y="4573213"/>
                <a:ext cx="189075" cy="268600"/>
              </a:xfrm>
              <a:prstGeom prst="line">
                <a:avLst/>
              </a:prstGeom>
              <a:ln w="19050">
                <a:solidFill>
                  <a:srgbClr val="E7258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6" name="矩形 5"/>
            <p:cNvSpPr/>
            <p:nvPr/>
          </p:nvSpPr>
          <p:spPr>
            <a:xfrm>
              <a:off x="6515595" y="1214159"/>
              <a:ext cx="1056700" cy="61555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400" smtClean="0">
                  <a:solidFill>
                    <a:srgbClr val="E72582"/>
                  </a:solidFill>
                  <a:latin typeface="Calibri"/>
                  <a:ea typeface="方正仿宋_GBK"/>
                  <a:cs typeface="Times New Roman"/>
                </a:rPr>
                <a:t>之一</a:t>
              </a:r>
              <a:endParaRPr lang="zh-CN" altLang="en-US">
                <a:solidFill>
                  <a:srgbClr val="E72582"/>
                </a:solidFill>
              </a:endParaRPr>
            </a:p>
          </p:txBody>
        </p:sp>
      </p:grpSp>
      <p:sp>
        <p:nvSpPr>
          <p:cNvPr id="15" name="矩形 14"/>
          <p:cNvSpPr/>
          <p:nvPr/>
        </p:nvSpPr>
        <p:spPr>
          <a:xfrm>
            <a:off x="804242" y="3211615"/>
            <a:ext cx="10483516" cy="8117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示例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: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李老师既和蔼又幽默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同学们都很喜欢他。</a:t>
            </a:r>
            <a:r>
              <a:rPr lang="en-US" altLang="zh-CN" sz="3400" b="1">
                <a:solidFill>
                  <a:srgbClr val="E72582"/>
                </a:solidFill>
                <a:latin typeface="NEU-BZ"/>
                <a:ea typeface="宋体"/>
                <a:cs typeface="Times New Roman"/>
              </a:rPr>
              <a:t> </a:t>
            </a:r>
            <a:endParaRPr lang="zh-CN" altLang="zh-CN" sz="3400" b="1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405129" y="5485583"/>
            <a:ext cx="11626450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400" b="1" spc="-15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造纸术的发明</a:t>
            </a:r>
            <a:r>
              <a:rPr lang="en-US" altLang="zh-CN" sz="3400" b="1" spc="-150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 spc="-15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难道不是中国对世界文明的伟大贡献之一吗</a:t>
            </a:r>
            <a:r>
              <a:rPr lang="en-US" altLang="zh-CN" sz="3400" b="1" spc="-150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?</a:t>
            </a:r>
            <a:r>
              <a:rPr lang="en-US" altLang="zh-CN" sz="3400" b="1" spc="-150">
                <a:solidFill>
                  <a:srgbClr val="E72582"/>
                </a:solidFill>
                <a:latin typeface="NEU-BZ"/>
                <a:ea typeface="宋体"/>
                <a:cs typeface="Times New Roman"/>
              </a:rPr>
              <a:t> </a:t>
            </a:r>
            <a:endParaRPr lang="zh-CN" altLang="zh-CN" sz="3400" b="1" spc="-15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  <p:sp>
        <p:nvSpPr>
          <p:cNvPr id="17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4286971" y="2809326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8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5600772" y="2809325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592061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grpSp>
        <p:nvGrpSpPr>
          <p:cNvPr id="6" name="组合 5"/>
          <p:cNvGrpSpPr/>
          <p:nvPr/>
        </p:nvGrpSpPr>
        <p:grpSpPr>
          <a:xfrm>
            <a:off x="505459" y="861094"/>
            <a:ext cx="11006455" cy="5743111"/>
            <a:chOff x="505459" y="861094"/>
            <a:chExt cx="11006455" cy="5743111"/>
          </a:xfrm>
        </p:grpSpPr>
        <p:sp>
          <p:nvSpPr>
            <p:cNvPr id="3" name="矩形 2"/>
            <p:cNvSpPr/>
            <p:nvPr/>
          </p:nvSpPr>
          <p:spPr>
            <a:xfrm>
              <a:off x="505459" y="861094"/>
              <a:ext cx="11006455" cy="574311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5000"/>
                </a:lnSpc>
                <a:spcAft>
                  <a:spcPts val="0"/>
                </a:spcAft>
              </a:pPr>
              <a:r>
                <a:rPr lang="zh-CN" altLang="zh-CN" sz="3400">
                  <a:latin typeface="Calibri"/>
                  <a:ea typeface="方正黑体_GBK"/>
                  <a:cs typeface="Times New Roman"/>
                </a:rPr>
                <a:t>五、阅读课文选段</a:t>
              </a:r>
              <a:r>
                <a:rPr lang="en-US" altLang="zh-CN" sz="3400">
                  <a:latin typeface="方正黑体_GBK"/>
                  <a:ea typeface="宋体"/>
                  <a:cs typeface="Times New Roman"/>
                </a:rPr>
                <a:t>,</a:t>
              </a:r>
              <a:r>
                <a:rPr lang="zh-CN" altLang="zh-CN" sz="3400">
                  <a:latin typeface="Calibri"/>
                  <a:ea typeface="方正黑体_GBK"/>
                  <a:cs typeface="Times New Roman"/>
                </a:rPr>
                <a:t>回答问题。</a:t>
              </a:r>
              <a:endParaRPr lang="zh-CN" altLang="zh-CN" sz="3400">
                <a:latin typeface="Calibri"/>
                <a:ea typeface="宋体"/>
                <a:cs typeface="Times New Roman"/>
              </a:endParaRPr>
            </a:p>
            <a:p>
              <a:pPr indent="722313">
                <a:lnSpc>
                  <a:spcPct val="135000"/>
                </a:lnSpc>
                <a:spcAft>
                  <a:spcPts val="0"/>
                </a:spcAft>
              </a:pPr>
              <a:r>
                <a:rPr lang="en-US" altLang="zh-CN" sz="3400">
                  <a:latin typeface="NEU-BZ"/>
                  <a:ea typeface="宋体"/>
                  <a:cs typeface="Times New Roman"/>
                </a:rPr>
                <a:t>①</a:t>
              </a:r>
              <a:r>
                <a:rPr lang="zh-CN" altLang="zh-CN" sz="3400">
                  <a:latin typeface="Calibri"/>
                  <a:ea typeface="方正楷体_GBK"/>
                  <a:cs typeface="Times New Roman"/>
                </a:rPr>
                <a:t>在一千九百多年前的东汉时期</a:t>
              </a:r>
              <a:r>
                <a:rPr lang="en-US" altLang="zh-CN" sz="3400">
                  <a:latin typeface="方正楷体_GBK"/>
                  <a:ea typeface="宋体"/>
                  <a:cs typeface="Times New Roman"/>
                </a:rPr>
                <a:t>,</a:t>
              </a:r>
              <a:r>
                <a:rPr lang="zh-CN" altLang="zh-CN" sz="3400">
                  <a:latin typeface="Calibri"/>
                  <a:ea typeface="方正楷体_GBK"/>
                  <a:cs typeface="Times New Roman"/>
                </a:rPr>
                <a:t>有个叫蔡伦的人</a:t>
              </a:r>
              <a:r>
                <a:rPr lang="en-US" altLang="zh-CN" sz="3400">
                  <a:latin typeface="方正楷体_GBK"/>
                  <a:ea typeface="宋体"/>
                  <a:cs typeface="Times New Roman"/>
                </a:rPr>
                <a:t>,</a:t>
              </a:r>
              <a:r>
                <a:rPr lang="zh-CN" altLang="zh-CN" sz="3400">
                  <a:latin typeface="Calibri"/>
                  <a:ea typeface="方正楷体_GBK"/>
                  <a:cs typeface="Times New Roman"/>
                </a:rPr>
                <a:t>吸收了人们长期积累的经验</a:t>
              </a:r>
              <a:r>
                <a:rPr lang="en-US" altLang="zh-CN" sz="3400">
                  <a:latin typeface="方正楷体_GBK"/>
                  <a:ea typeface="宋体"/>
                  <a:cs typeface="Times New Roman"/>
                </a:rPr>
                <a:t>,</a:t>
              </a:r>
              <a:r>
                <a:rPr lang="zh-CN" altLang="zh-CN" sz="3400">
                  <a:latin typeface="Calibri"/>
                  <a:ea typeface="方正楷体_GBK"/>
                  <a:cs typeface="Times New Roman"/>
                </a:rPr>
                <a:t>改进了造纸术。</a:t>
              </a:r>
              <a:r>
                <a:rPr lang="en-US" altLang="zh-CN" sz="3400">
                  <a:latin typeface="NEU-BZ"/>
                  <a:ea typeface="宋体"/>
                  <a:cs typeface="Times New Roman"/>
                </a:rPr>
                <a:t>②</a:t>
              </a:r>
              <a:r>
                <a:rPr lang="zh-CN" altLang="zh-CN" sz="3400">
                  <a:latin typeface="Calibri"/>
                  <a:ea typeface="方正楷体_GBK"/>
                  <a:cs typeface="Times New Roman"/>
                </a:rPr>
                <a:t>他把树皮、麻头、破布、旧渔网等原料剪碎</a:t>
              </a:r>
              <a:r>
                <a:rPr lang="zh-CN" altLang="zh-CN" sz="3400">
                  <a:latin typeface="Calibri"/>
                  <a:ea typeface="方正楷体_GBK"/>
                  <a:cs typeface="Times New Roman"/>
                </a:rPr>
                <a:t>或</a:t>
              </a:r>
              <a:r>
                <a:rPr lang="zh-CN" altLang="zh-CN" sz="3400" smtClean="0">
                  <a:latin typeface="Calibri"/>
                  <a:ea typeface="方正楷体_GBK"/>
                  <a:cs typeface="Times New Roman"/>
                </a:rPr>
                <a:t>切断</a:t>
              </a:r>
              <a:r>
                <a:rPr lang="en-US" altLang="zh-CN" sz="3400" smtClean="0">
                  <a:solidFill>
                    <a:srgbClr val="A46AA6"/>
                  </a:solidFill>
                  <a:latin typeface="方正楷体_GBK"/>
                  <a:ea typeface="宋体"/>
                  <a:cs typeface="Times New Roman"/>
                </a:rPr>
                <a:t>     </a:t>
              </a:r>
              <a:r>
                <a:rPr lang="zh-CN" altLang="zh-CN" sz="3400" smtClean="0">
                  <a:latin typeface="Calibri"/>
                  <a:ea typeface="方正楷体_GBK"/>
                  <a:cs typeface="Times New Roman"/>
                </a:rPr>
                <a:t>浸</a:t>
              </a:r>
              <a:r>
                <a:rPr lang="zh-CN" altLang="zh-CN" sz="3400">
                  <a:latin typeface="Calibri"/>
                  <a:ea typeface="方正楷体_GBK"/>
                  <a:cs typeface="Times New Roman"/>
                </a:rPr>
                <a:t>在水里捣烂</a:t>
              </a:r>
              <a:r>
                <a:rPr lang="zh-CN" altLang="zh-CN" sz="3400">
                  <a:latin typeface="Calibri"/>
                  <a:ea typeface="方正楷体_GBK"/>
                  <a:cs typeface="Times New Roman"/>
                </a:rPr>
                <a:t>成</a:t>
              </a:r>
              <a:r>
                <a:rPr lang="zh-CN" altLang="zh-CN" sz="3400" smtClean="0">
                  <a:latin typeface="Calibri"/>
                  <a:ea typeface="方正楷体_GBK"/>
                  <a:cs typeface="Times New Roman"/>
                </a:rPr>
                <a:t>浆</a:t>
              </a:r>
              <a:r>
                <a:rPr lang="en-US" altLang="zh-CN" sz="3400" smtClean="0">
                  <a:solidFill>
                    <a:srgbClr val="A46AA6"/>
                  </a:solidFill>
                  <a:latin typeface="方正楷体_GBK"/>
                  <a:ea typeface="宋体"/>
                  <a:cs typeface="Times New Roman"/>
                </a:rPr>
                <a:t>     </a:t>
              </a:r>
              <a:r>
                <a:rPr lang="zh-CN" altLang="zh-CN" sz="3400" smtClean="0">
                  <a:latin typeface="Calibri"/>
                  <a:ea typeface="方正楷体_GBK"/>
                  <a:cs typeface="Times New Roman"/>
                </a:rPr>
                <a:t>再</a:t>
              </a:r>
              <a:r>
                <a:rPr lang="zh-CN" altLang="zh-CN" sz="3400">
                  <a:latin typeface="Calibri"/>
                  <a:ea typeface="方正楷体_GBK"/>
                  <a:cs typeface="Times New Roman"/>
                </a:rPr>
                <a:t>用竹帘抄起</a:t>
              </a:r>
              <a:r>
                <a:rPr lang="zh-CN" altLang="zh-CN" sz="3400">
                  <a:latin typeface="Calibri"/>
                  <a:ea typeface="方正楷体_GBK"/>
                  <a:cs typeface="Times New Roman"/>
                </a:rPr>
                <a:t>一部分</a:t>
              </a:r>
              <a:r>
                <a:rPr lang="zh-CN" altLang="zh-CN" sz="3400" smtClean="0">
                  <a:latin typeface="Calibri"/>
                  <a:ea typeface="方正楷体_GBK"/>
                  <a:cs typeface="Times New Roman"/>
                </a:rPr>
                <a:t>纸浆</a:t>
              </a:r>
              <a:r>
                <a:rPr lang="en-US" altLang="zh-CN" sz="3400" smtClean="0">
                  <a:solidFill>
                    <a:srgbClr val="A46AA6"/>
                  </a:solidFill>
                  <a:latin typeface="方正楷体_GBK"/>
                  <a:ea typeface="宋体"/>
                  <a:cs typeface="Times New Roman"/>
                </a:rPr>
                <a:t>     </a:t>
              </a:r>
              <a:r>
                <a:rPr lang="zh-CN" altLang="zh-CN" sz="3400" smtClean="0">
                  <a:latin typeface="Calibri"/>
                  <a:ea typeface="方正楷体_GBK"/>
                  <a:cs typeface="Times New Roman"/>
                </a:rPr>
                <a:t>纸浆</a:t>
              </a:r>
              <a:r>
                <a:rPr lang="zh-CN" altLang="zh-CN" sz="3400">
                  <a:latin typeface="Calibri"/>
                  <a:ea typeface="方正楷体_GBK"/>
                  <a:cs typeface="Times New Roman"/>
                </a:rPr>
                <a:t>会在竹帘上形成一层均匀</a:t>
              </a:r>
              <a:r>
                <a:rPr lang="zh-CN" altLang="zh-CN" sz="3400">
                  <a:latin typeface="Calibri"/>
                  <a:ea typeface="方正楷体_GBK"/>
                  <a:cs typeface="Times New Roman"/>
                </a:rPr>
                <a:t>的</a:t>
              </a:r>
              <a:r>
                <a:rPr lang="zh-CN" altLang="zh-CN" sz="3400" smtClean="0">
                  <a:latin typeface="Calibri"/>
                  <a:ea typeface="方正楷体_GBK"/>
                  <a:cs typeface="Times New Roman"/>
                </a:rPr>
                <a:t>薄片</a:t>
              </a:r>
              <a:r>
                <a:rPr lang="en-US" altLang="zh-CN" sz="3400" smtClean="0">
                  <a:solidFill>
                    <a:srgbClr val="A46AA6"/>
                  </a:solidFill>
                  <a:latin typeface="方正楷体_GBK"/>
                  <a:ea typeface="宋体"/>
                  <a:cs typeface="Times New Roman"/>
                </a:rPr>
                <a:t>     </a:t>
              </a:r>
              <a:r>
                <a:rPr lang="zh-CN" altLang="zh-CN" sz="3400" smtClean="0">
                  <a:latin typeface="Calibri"/>
                  <a:ea typeface="方正楷体_GBK"/>
                  <a:cs typeface="Times New Roman"/>
                </a:rPr>
                <a:t>晾干</a:t>
              </a:r>
              <a:r>
                <a:rPr lang="zh-CN" altLang="zh-CN" sz="3400">
                  <a:latin typeface="Calibri"/>
                  <a:ea typeface="方正楷体_GBK"/>
                  <a:cs typeface="Times New Roman"/>
                </a:rPr>
                <a:t>后就成了</a:t>
              </a:r>
              <a:r>
                <a:rPr lang="en-US" altLang="zh-CN" sz="3400">
                  <a:latin typeface="方正楷体_GBK"/>
                  <a:ea typeface="宋体"/>
                  <a:cs typeface="Times New Roman"/>
                </a:rPr>
                <a:t>(</a:t>
              </a:r>
              <a:r>
                <a:rPr lang="zh-CN" altLang="zh-CN" sz="3400">
                  <a:latin typeface="Calibri"/>
                  <a:ea typeface="宋体"/>
                  <a:cs typeface="Times New Roman"/>
                </a:rPr>
                <a:t>　</a:t>
              </a:r>
              <a:r>
                <a:rPr lang="zh-CN" altLang="zh-CN" sz="3400">
                  <a:latin typeface="Calibri"/>
                  <a:ea typeface="宋体"/>
                  <a:cs typeface="Times New Roman"/>
                </a:rPr>
                <a:t>　</a:t>
              </a:r>
              <a:r>
                <a:rPr lang="en-US" altLang="zh-CN" sz="3400">
                  <a:latin typeface="方正楷体_GBK"/>
                  <a:ea typeface="宋体"/>
                  <a:cs typeface="Times New Roman"/>
                </a:rPr>
                <a:t>)</a:t>
              </a:r>
              <a:r>
                <a:rPr lang="zh-CN" altLang="zh-CN" sz="3400">
                  <a:latin typeface="Calibri"/>
                  <a:ea typeface="方正楷体_GBK"/>
                  <a:cs typeface="Times New Roman"/>
                </a:rPr>
                <a:t>轻便</a:t>
              </a:r>
              <a:r>
                <a:rPr lang="en-US" altLang="zh-CN" sz="3400">
                  <a:latin typeface="方正楷体_GBK"/>
                  <a:ea typeface="宋体"/>
                  <a:cs typeface="Times New Roman"/>
                </a:rPr>
                <a:t>(</a:t>
              </a:r>
              <a:r>
                <a:rPr lang="zh-CN" altLang="zh-CN" sz="3400">
                  <a:latin typeface="Calibri"/>
                  <a:ea typeface="宋体"/>
                  <a:cs typeface="Times New Roman"/>
                </a:rPr>
                <a:t>　</a:t>
              </a:r>
              <a:r>
                <a:rPr lang="zh-CN" altLang="zh-CN" sz="3400">
                  <a:latin typeface="Calibri"/>
                  <a:ea typeface="宋体"/>
                  <a:cs typeface="Times New Roman"/>
                </a:rPr>
                <a:t>　</a:t>
              </a:r>
              <a:r>
                <a:rPr lang="en-US" altLang="zh-CN" sz="3400">
                  <a:latin typeface="方正楷体_GBK"/>
                  <a:ea typeface="宋体"/>
                  <a:cs typeface="Times New Roman"/>
                </a:rPr>
                <a:t>)</a:t>
              </a:r>
              <a:r>
                <a:rPr lang="zh-CN" altLang="zh-CN" sz="3400">
                  <a:latin typeface="Calibri"/>
                  <a:ea typeface="方正楷体_GBK"/>
                  <a:cs typeface="Times New Roman"/>
                </a:rPr>
                <a:t>好用</a:t>
              </a:r>
              <a:r>
                <a:rPr lang="zh-CN" altLang="zh-CN" sz="3400">
                  <a:latin typeface="Calibri"/>
                  <a:ea typeface="方正楷体_GBK"/>
                  <a:cs typeface="Times New Roman"/>
                </a:rPr>
                <a:t>的</a:t>
              </a:r>
              <a:r>
                <a:rPr lang="zh-CN" altLang="zh-CN" sz="3400" spc="-150" smtClean="0">
                  <a:latin typeface="Calibri"/>
                  <a:ea typeface="方正楷体_GBK"/>
                  <a:cs typeface="Times New Roman"/>
                </a:rPr>
                <a:t>纸</a:t>
              </a:r>
              <a:r>
                <a:rPr lang="en-US" altLang="zh-CN" sz="3400" spc="-150" smtClean="0">
                  <a:solidFill>
                    <a:srgbClr val="A46AA6"/>
                  </a:solidFill>
                  <a:latin typeface="Calibri"/>
                  <a:ea typeface="方正楷体_GBK"/>
                  <a:cs typeface="Times New Roman"/>
                </a:rPr>
                <a:t>        </a:t>
              </a:r>
              <a:r>
                <a:rPr lang="en-US" altLang="zh-CN" sz="3400" spc="-150" smtClean="0">
                  <a:latin typeface="NEU-BZ"/>
                  <a:ea typeface="宋体"/>
                  <a:cs typeface="Times New Roman"/>
                </a:rPr>
                <a:t>③</a:t>
              </a:r>
              <a:r>
                <a:rPr lang="zh-CN" altLang="zh-CN" sz="3400" spc="-150">
                  <a:latin typeface="Calibri"/>
                  <a:ea typeface="方正楷体_GBK"/>
                  <a:cs typeface="Times New Roman"/>
                </a:rPr>
                <a:t>用这种方法造纸</a:t>
              </a:r>
              <a:r>
                <a:rPr lang="en-US" altLang="zh-CN" sz="3400" spc="-150">
                  <a:latin typeface="方正楷体_GBK"/>
                  <a:ea typeface="宋体"/>
                  <a:cs typeface="Times New Roman"/>
                </a:rPr>
                <a:t>,</a:t>
              </a:r>
              <a:r>
                <a:rPr lang="zh-CN" altLang="zh-CN" sz="3400" spc="-150">
                  <a:latin typeface="Calibri"/>
                  <a:ea typeface="方正楷体_GBK"/>
                  <a:cs typeface="Times New Roman"/>
                </a:rPr>
                <a:t>原料容易得到</a:t>
              </a:r>
              <a:r>
                <a:rPr lang="en-US" altLang="zh-CN" sz="3400" spc="-150">
                  <a:latin typeface="方正楷体_GBK"/>
                  <a:ea typeface="宋体"/>
                  <a:cs typeface="Times New Roman"/>
                </a:rPr>
                <a:t>,</a:t>
              </a:r>
              <a:r>
                <a:rPr lang="zh-CN" altLang="zh-CN" sz="3400" spc="-150">
                  <a:latin typeface="Calibri"/>
                  <a:ea typeface="方正楷体_GBK"/>
                  <a:cs typeface="Times New Roman"/>
                </a:rPr>
                <a:t>价格又便宜</a:t>
              </a:r>
              <a:r>
                <a:rPr lang="en-US" altLang="zh-CN" sz="3400" spc="-150">
                  <a:latin typeface="方正楷体_GBK"/>
                  <a:ea typeface="宋体"/>
                  <a:cs typeface="Times New Roman"/>
                </a:rPr>
                <a:t>,</a:t>
              </a:r>
              <a:r>
                <a:rPr lang="zh-CN" altLang="zh-CN" sz="3400" spc="-150">
                  <a:latin typeface="Calibri"/>
                  <a:ea typeface="方正楷体_GBK"/>
                  <a:cs typeface="Times New Roman"/>
                </a:rPr>
                <a:t>可以大量制造</a:t>
              </a:r>
              <a:r>
                <a:rPr lang="en-US" altLang="zh-CN" sz="3400" spc="-150">
                  <a:latin typeface="方正楷体_GBK"/>
                  <a:ea typeface="宋体"/>
                  <a:cs typeface="Times New Roman"/>
                </a:rPr>
                <a:t>,</a:t>
              </a:r>
              <a:r>
                <a:rPr lang="zh-CN" altLang="zh-CN" sz="3400" spc="-150">
                  <a:latin typeface="Calibri"/>
                  <a:ea typeface="方正楷体_GBK"/>
                  <a:cs typeface="Times New Roman"/>
                </a:rPr>
                <a:t>能满足多数人的需要</a:t>
              </a:r>
              <a:r>
                <a:rPr lang="en-US" altLang="zh-CN" sz="3400" spc="-150">
                  <a:latin typeface="方正楷体_GBK"/>
                  <a:ea typeface="宋体"/>
                  <a:cs typeface="Times New Roman"/>
                </a:rPr>
                <a:t>,</a:t>
              </a:r>
              <a:r>
                <a:rPr lang="zh-CN" altLang="zh-CN" sz="3400" spc="-150">
                  <a:latin typeface="Calibri"/>
                  <a:ea typeface="方正楷体_GBK"/>
                  <a:cs typeface="Times New Roman"/>
                </a:rPr>
                <a:t>所以这种造纸方法就传承下来</a:t>
              </a:r>
              <a:r>
                <a:rPr lang="zh-CN" altLang="zh-CN" sz="3400" spc="-150">
                  <a:latin typeface="Calibri"/>
                  <a:ea typeface="方正楷体_GBK"/>
                  <a:cs typeface="Times New Roman"/>
                </a:rPr>
                <a:t>了</a:t>
              </a:r>
              <a:r>
                <a:rPr lang="zh-CN" altLang="zh-CN" sz="3400" spc="-150" smtClean="0">
                  <a:latin typeface="Calibri"/>
                  <a:ea typeface="方正楷体_GBK"/>
                  <a:cs typeface="Times New Roman"/>
                </a:rPr>
                <a:t>。</a:t>
              </a:r>
              <a:endParaRPr lang="zh-CN" altLang="zh-CN" sz="3400" spc="-150">
                <a:latin typeface="Calibri"/>
                <a:ea typeface="宋体"/>
                <a:cs typeface="Times New Roman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7941631" y="3026564"/>
              <a:ext cx="545860" cy="593604"/>
            </a:xfrm>
            <a:prstGeom prst="rect">
              <a:avLst/>
            </a:prstGeom>
            <a:noFill/>
            <a:ln w="1905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1485690" y="3775195"/>
              <a:ext cx="545860" cy="593604"/>
            </a:xfrm>
            <a:prstGeom prst="rect">
              <a:avLst/>
            </a:prstGeom>
            <a:noFill/>
            <a:ln w="1905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>
              <a:off x="6871827" y="3775195"/>
              <a:ext cx="545860" cy="593604"/>
            </a:xfrm>
            <a:prstGeom prst="rect">
              <a:avLst/>
            </a:prstGeom>
            <a:noFill/>
            <a:ln w="1905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 10"/>
            <p:cNvSpPr/>
            <p:nvPr/>
          </p:nvSpPr>
          <p:spPr>
            <a:xfrm>
              <a:off x="3607259" y="4485103"/>
              <a:ext cx="545860" cy="593604"/>
            </a:xfrm>
            <a:prstGeom prst="rect">
              <a:avLst/>
            </a:prstGeom>
            <a:noFill/>
            <a:ln w="1905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/>
            <p:cNvSpPr/>
            <p:nvPr/>
          </p:nvSpPr>
          <p:spPr>
            <a:xfrm>
              <a:off x="1047109" y="5176293"/>
              <a:ext cx="545860" cy="593604"/>
            </a:xfrm>
            <a:prstGeom prst="rect">
              <a:avLst/>
            </a:prstGeom>
            <a:noFill/>
            <a:ln w="1905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0592061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240</TotalTime>
  <Words>664</Words>
  <Application>Microsoft Office PowerPoint</Application>
  <PresentationFormat>自定义</PresentationFormat>
  <Paragraphs>136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36" baseType="lpstr">
      <vt:lpstr>Arial</vt:lpstr>
      <vt:lpstr>宋体</vt:lpstr>
      <vt:lpstr>方正仿宋_GBK</vt:lpstr>
      <vt:lpstr>NEU-BZ</vt:lpstr>
      <vt:lpstr>NEU-HZ</vt:lpstr>
      <vt:lpstr>方正大标宋_GBK</vt:lpstr>
      <vt:lpstr>微软雅黑</vt:lpstr>
      <vt:lpstr>方正黑体_GBK</vt:lpstr>
      <vt:lpstr>方正小标宋_GBK</vt:lpstr>
      <vt:lpstr>NEU-XT</vt:lpstr>
      <vt:lpstr>Wingdings</vt:lpstr>
      <vt:lpstr>方正书宋_GBK</vt:lpstr>
      <vt:lpstr>方正楷体_GBK</vt:lpstr>
      <vt:lpstr>方正隶变_GBK</vt:lpstr>
      <vt:lpstr>汉仪雅酷黑 95W</vt:lpstr>
      <vt:lpstr>华文宋体</vt:lpstr>
      <vt:lpstr>方正大标宋简体</vt:lpstr>
      <vt:lpstr>Times New Roman</vt:lpstr>
      <vt:lpstr>楷体</vt:lpstr>
      <vt:lpstr>Calibri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微软用户</cp:lastModifiedBy>
  <cp:revision>255</cp:revision>
  <dcterms:created xsi:type="dcterms:W3CDTF">2019-06-19T02:08:00Z</dcterms:created>
  <dcterms:modified xsi:type="dcterms:W3CDTF">2026-03-12T01:27:25Z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