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7" r:id="rId3"/>
    <p:sldId id="534" r:id="rId4"/>
    <p:sldId id="489" r:id="rId5"/>
    <p:sldId id="535" r:id="rId6"/>
    <p:sldId id="533" r:id="rId7"/>
    <p:sldId id="528" r:id="rId8"/>
    <p:sldId id="536" r:id="rId9"/>
    <p:sldId id="537" r:id="rId10"/>
    <p:sldId id="530" r:id="rId11"/>
    <p:sldId id="538" r:id="rId12"/>
    <p:sldId id="531" r:id="rId13"/>
    <p:sldId id="539" r:id="rId14"/>
    <p:sldId id="540" r:id="rId15"/>
    <p:sldId id="498" r:id="rId16"/>
    <p:sldId id="427" r:id="rId17"/>
  </p:sldIdLst>
  <p:sldSz cx="12192000" cy="6858000"/>
  <p:notesSz cx="6858000" cy="9144000"/>
  <p:embeddedFontLst>
    <p:embeddedFont>
      <p:font typeface="方正楷体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  <p:embeddedFont>
      <p:font typeface="华文宋体" pitchFamily="2" charset="-122"/>
      <p:regular r:id="rId22"/>
    </p:embeddedFont>
    <p:embeddedFont>
      <p:font typeface="方正书宋_GBK" pitchFamily="65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仿宋_GBK" pitchFamily="65" charset="-122"/>
      <p:regular r:id="rId28"/>
    </p:embeddedFont>
    <p:embeddedFont>
      <p:font typeface="方正大标宋_GBK" pitchFamily="65" charset="-122"/>
      <p:regular r:id="rId29"/>
    </p:embeddedFont>
    <p:embeddedFont>
      <p:font typeface="NEU-HZ" pitchFamily="2" charset="-122"/>
      <p:regular r:id="rId30"/>
      <p:italic r:id="rId31"/>
    </p:embeddedFont>
    <p:embeddedFont>
      <p:font typeface="方正黑体_GBK" pitchFamily="65" charset="-122"/>
      <p:regular r:id="rId32"/>
    </p:embeddedFont>
    <p:embeddedFont>
      <p:font typeface="方正隶变_GBK" pitchFamily="65" charset="-122"/>
      <p:regular r:id="rId33"/>
    </p:embeddedFont>
    <p:embeddedFont>
      <p:font typeface="方正小标宋_GBK" pitchFamily="65" charset="-122"/>
      <p:regular r:id="rId34"/>
    </p:embeddedFont>
    <p:embeddedFont>
      <p:font typeface="NEU-XT" pitchFamily="18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6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6.jpeg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8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4.tif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4.tif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4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5.TIF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２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燕   子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15314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二三月的春日里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轻风微微地吹拂着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如毛的细雨由天上洒落着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千条万条的柔柳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红的白的黄的花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青的草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绿的叶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都像赶集似的聚拢来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形成了烂漫无比的春天。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的句子把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细雨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描绘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细雨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的特点。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     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的句子把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想象成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让人感受到春天的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作者笔下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春天的景色多么生动有趣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endParaRPr lang="zh-CN" altLang="en-US" sz="3400"/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5479304" y="4763415"/>
            <a:ext cx="769997" cy="1287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0237" y="35659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430575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又细又密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3451" y="4271595"/>
            <a:ext cx="1049842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柔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柳、花、草、叶的生长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50954" y="51316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赶集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79492" y="51487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热闹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二三月的春日里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轻风微微地吹拂着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如毛的细雨由天上洒落着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千条万条的柔柳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红的白的黄的花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青的草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绿的叶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都像赶集似的聚拢来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形成了烂漫无比的春天。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都像赶集似的聚拢来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赶集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的本义是到集市上买卖货物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读着这句话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我的脑海里浮现出这样的画面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98095" y="4197759"/>
            <a:ext cx="1030705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微风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轻拂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细雨飘洒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柔软的柳枝、五颜六色的花朵、青青的小草和嫩绿的树叶都在轻轻摇摆。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86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四、阅读课文片段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小燕子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带了它的剪刀似的尾巴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在阳光满地时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斜飞于旷亮无比的天空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叽的一声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已由这里的稻田上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飞到那边的高柳下了。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有几只却在波光粼粼的湖面上横掠着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小燕子的翼尖或剪尾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偶尔沾了一下水面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那小圆晕便一圈一圈地荡漾开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去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00495" y="44000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26404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文段中的加点字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的意思是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文段写的是燕子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飞行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停歇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时的样子。如果要给文段描绘的画面取个名字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我会取名叫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     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画出文段中描写小燕子飞行速度快的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句子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横掠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沾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等动词写出了小燕子飞行时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特点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695707" y="95744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轻轻擦过或拂过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6157" y="16907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0116" y="242410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燕子飞行图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11794" y="4360507"/>
            <a:ext cx="10631786" cy="753965"/>
            <a:chOff x="811794" y="4052705"/>
            <a:chExt cx="10631786" cy="753965"/>
          </a:xfrm>
        </p:grpSpPr>
        <p:sp>
          <p:nvSpPr>
            <p:cNvPr id="11" name="矩形 10"/>
            <p:cNvSpPr/>
            <p:nvPr/>
          </p:nvSpPr>
          <p:spPr>
            <a:xfrm>
              <a:off x="811794" y="4052705"/>
              <a:ext cx="10631786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>
                  <a:solidFill>
                    <a:srgbClr val="E72582"/>
                  </a:solidFill>
                  <a:latin typeface="NEU-BZ"/>
                  <a:ea typeface="方正楷体_GBK"/>
                  <a:cs typeface="Times New Roman"/>
                </a:rPr>
                <a:t>叽的一声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NEU-BZ"/>
                  <a:ea typeface="方正楷体_GBK"/>
                  <a:cs typeface="Times New Roman"/>
                </a:rPr>
                <a:t>已由这里的稻田上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NEU-BZ"/>
                  <a:ea typeface="方正楷体_GBK"/>
                  <a:cs typeface="Times New Roman"/>
                </a:rPr>
                <a:t>飞到那边的高柳下了。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910385" y="4698662"/>
              <a:ext cx="5055903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957236" y="4702086"/>
              <a:ext cx="4065006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8445201" y="550220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轻快灵活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6" name="image84.jpeg"/>
          <p:cNvPicPr/>
          <p:nvPr/>
        </p:nvPicPr>
        <p:blipFill rotWithShape="1">
          <a:blip r:embed="rId6"/>
          <a:srcRect l="3992" t="29184" r="4086" b="35407"/>
          <a:stretch/>
        </p:blipFill>
        <p:spPr>
          <a:xfrm>
            <a:off x="1575237" y="3607734"/>
            <a:ext cx="959733" cy="1287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953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26404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想一想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小燕子还会飞到哪里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它是怎样飞的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用一两句话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写下来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3563" y="2383541"/>
            <a:ext cx="1099392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小燕子还会飞到田野里。它一会儿在田野上空飞来飞去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一会儿俯冲下来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紧贴地面飞出很远。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579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84989"/>
            <a:ext cx="11006455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课文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第</a:t>
            </a: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自然段描写小燕子的外形时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从颜色、形状等方面入手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请你仿照课文第</a:t>
            </a: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自然段的写法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写一写你熟悉的一种小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动物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885" y="4031272"/>
            <a:ext cx="1050503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一身洁白的毛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一对长长的耳朵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一双红宝石似的眼睛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加上短短的尾巴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凑成了可爱的小白兔。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5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05459" y="1534208"/>
            <a:ext cx="11273457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一、阅读语段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在这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的春天里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花儿、草儿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似的冒出头来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的小燕子在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的天空中飞来飞去。湖面上微波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飘荡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荡漾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ǒu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ěr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有几只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huó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的小燕子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轻快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轻柔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地飞过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的湖面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zhān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了一下水面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落在不远处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的电线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ɡān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上。小鸟也赶来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còu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热闹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它们在枝头歌唱。多么和谐、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的一幅春景图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啊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5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hlinkClick r:id="rId3" action="ppaction://hlinksldjump" tooltip="双击返上一页"/>
          </p:cNvPr>
          <p:cNvSpPr/>
          <p:nvPr/>
        </p:nvSpPr>
        <p:spPr>
          <a:xfrm>
            <a:off x="595073" y="1904344"/>
            <a:ext cx="11273457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根据拼音写字词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并用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画出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[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]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里恰当的词语。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（请点击）</a:t>
            </a:r>
            <a:endParaRPr lang="zh-CN" altLang="zh-CN" sz="240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333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9" y="1534208"/>
            <a:ext cx="11273457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一、阅读语段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在这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的春天里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花儿、草儿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似的冒出头来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的小燕子在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的天空中飞来飞去。湖面上微波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飘荡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荡漾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ǒu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ěr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有几只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huó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的小燕子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轻快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轻柔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地飞过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的湖面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zhān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了一下水面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落在不远处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的电线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ɡān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上。小鸟也赶来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còu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热闹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它们在枝头歌唱。多么和谐、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的一幅春景图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啊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0081" y="21346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赶集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67650" y="34762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偶尔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87777" y="34692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活泼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95444" y="4096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47116" y="47415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纤细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87777" y="47465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93751" y="53621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31472" y="59776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休闲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251095" y="34973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34273" y="41130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5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505460" y="1997667"/>
            <a:ext cx="11273457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请选出适合填在横线上的四字词语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将语段补充完整。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旷亮无比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伶俐可爱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波光粼粼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烂漫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无比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en-US" sz="2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（请</a:t>
            </a:r>
            <a:r>
              <a:rPr lang="zh-CN" altLang="en-US" sz="2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点击</a:t>
            </a:r>
            <a:r>
              <a:rPr lang="zh-CN" altLang="en-US" sz="240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）</a:t>
            </a:r>
            <a:endParaRPr lang="zh-CN" altLang="zh-CN" sz="240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475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9" y="1534208"/>
            <a:ext cx="11273457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一、阅读语段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在这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的春天里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花儿、草儿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似的冒出头来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的小燕子在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的天空中飞来飞去。湖面上微波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飘荡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荡漾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ǒu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ěr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有几只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huó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的小燕子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[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轻快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轻柔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]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地飞过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的湖面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zhān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了一下水面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落在不远处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的电线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ɡān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上。小鸟也赶来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còu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热闹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它们在枝头歌唱。多么和谐、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xián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的一幅春景图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啊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0081" y="21346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赶集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67650" y="34762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偶尔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87777" y="34692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活泼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95444" y="4096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47116" y="47415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纤细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87777" y="47465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93751" y="53621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31472" y="59776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休闲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251095" y="34973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34273" y="41130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2417" y="2134633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62113" y="2767263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58595" y="2784340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81942" y="4079117"/>
            <a:ext cx="457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185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05459" y="862737"/>
            <a:ext cx="113456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下列各组词语中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都有一个错别字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请选出来。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伶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利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凑近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木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杆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痕迹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偶尔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活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纤细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闲散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汇集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荡漾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空旷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酒落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(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en-US" sz="3400"/>
          </a:p>
        </p:txBody>
      </p:sp>
      <p:pic>
        <p:nvPicPr>
          <p:cNvPr id="19" name="image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195445" y="3429437"/>
            <a:ext cx="424681" cy="42468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815614" y="25632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839659" y="3334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856620" y="41078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05460" y="862737"/>
            <a:ext cx="109381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小燕子的翼尖或尾巴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偶尔沾一下水面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那小圆晕便一圈一圈地荡漾开去。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沾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字体会不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小燕子动作敏捷。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小燕子身体轻盈。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小燕子飞行速度快。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小燕子很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调皮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144604" y="25632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103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05459" y="862737"/>
            <a:ext cx="1115540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选择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下列句子中的修辞手法与其他三句不同的一项是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青的草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绿的叶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都像赶集似的聚拢来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形成了烂漫无比的春天。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那边还有飞倦了的几对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闲散地在纤细的电线上休憩。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轻风微微地吹拂着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如毛的细雨由天上洒落着。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柳树倒映在水中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欣赏着自己的容貌。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0400465" y="17813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679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867</Words>
  <Application>Microsoft Office PowerPoint</Application>
  <PresentationFormat>自定义</PresentationFormat>
  <Paragraphs>128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方正楷体_GBK</vt:lpstr>
      <vt:lpstr>楷体</vt:lpstr>
      <vt:lpstr>微软雅黑</vt:lpstr>
      <vt:lpstr>方正大标宋简体</vt:lpstr>
      <vt:lpstr>华文宋体</vt:lpstr>
      <vt:lpstr>方正书宋_GBK</vt:lpstr>
      <vt:lpstr>NEU-BZ</vt:lpstr>
      <vt:lpstr>方正仿宋_GBK</vt:lpstr>
      <vt:lpstr>方正大标宋_GBK</vt:lpstr>
      <vt:lpstr>Wingdings</vt:lpstr>
      <vt:lpstr>NEU-HZ</vt:lpstr>
      <vt:lpstr>方正黑体_GBK</vt:lpstr>
      <vt:lpstr>Times New Roman</vt:lpstr>
      <vt:lpstr>方正隶变_GBK</vt:lpstr>
      <vt:lpstr>方正小标宋_GBK</vt:lpstr>
      <vt:lpstr>NEU-XT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256</cp:revision>
  <dcterms:created xsi:type="dcterms:W3CDTF">2019-06-19T02:08:00Z</dcterms:created>
  <dcterms:modified xsi:type="dcterms:W3CDTF">2026-02-26T08:34:18Z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