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7" r:id="rId4"/>
    <p:sldId id="528" r:id="rId5"/>
    <p:sldId id="533" r:id="rId6"/>
    <p:sldId id="534" r:id="rId7"/>
    <p:sldId id="529" r:id="rId8"/>
    <p:sldId id="535" r:id="rId9"/>
    <p:sldId id="530" r:id="rId10"/>
    <p:sldId id="531" r:id="rId11"/>
    <p:sldId id="532" r:id="rId12"/>
    <p:sldId id="536" r:id="rId13"/>
    <p:sldId id="537" r:id="rId14"/>
    <p:sldId id="498" r:id="rId15"/>
    <p:sldId id="522" r:id="rId16"/>
    <p:sldId id="427" r:id="rId17"/>
  </p:sldIdLst>
  <p:sldSz cx="12192000" cy="6858000"/>
  <p:notesSz cx="6858000" cy="9144000"/>
  <p:embeddedFontLst>
    <p:embeddedFont>
      <p:font typeface="NEU-BZ" pitchFamily="2" charset="-122"/>
      <p:regular r:id="rId18"/>
      <p:bold r:id="rId19"/>
      <p:italic r:id="rId20"/>
      <p:boldItalic r:id="rId21"/>
    </p:embeddedFont>
    <p:embeddedFont>
      <p:font typeface="华文宋体" pitchFamily="2" charset="-122"/>
      <p:regular r:id="rId22"/>
    </p:embeddedFont>
    <p:embeddedFont>
      <p:font typeface="NEU-HZ" pitchFamily="2" charset="-122"/>
      <p:regular r:id="rId23"/>
      <p:italic r:id="rId24"/>
    </p:embeddedFont>
    <p:embeddedFont>
      <p:font typeface="方正书宋_GBK" pitchFamily="65" charset="-122"/>
      <p:regular r:id="rId25"/>
    </p:embeddedFont>
    <p:embeddedFont>
      <p:font typeface="NEU-XT" pitchFamily="18" charset="-122"/>
      <p:regular r:id="rId26"/>
    </p:embeddedFont>
    <p:embeddedFont>
      <p:font typeface="方正大标宋_GBK" pitchFamily="65" charset="-122"/>
      <p:regular r:id="rId27"/>
    </p:embeddedFont>
    <p:embeddedFont>
      <p:font typeface="Calibri" pitchFamily="34" charset="0"/>
      <p:regular r:id="rId28"/>
      <p:bold r:id="rId29"/>
      <p:italic r:id="rId30"/>
      <p:boldItalic r:id="rId31"/>
    </p:embeddedFont>
    <p:embeddedFont>
      <p:font typeface="方正大标宋简体" charset="-122"/>
      <p:regular r:id="rId32"/>
    </p:embeddedFont>
    <p:embeddedFont>
      <p:font typeface="微软雅黑" pitchFamily="34" charset="-122"/>
      <p:regular r:id="rId33"/>
      <p:bold r:id="rId34"/>
    </p:embeddedFont>
    <p:embeddedFont>
      <p:font typeface="方正楷体_GBK" pitchFamily="65" charset="-122"/>
      <p:regular r:id="rId35"/>
    </p:embeddedFont>
    <p:embeddedFont>
      <p:font typeface="方正仿宋_GBK" pitchFamily="65" charset="-122"/>
      <p:regular r:id="rId36"/>
    </p:embeddedFont>
    <p:embeddedFont>
      <p:font typeface="方正隶变_GBK" pitchFamily="65" charset="-122"/>
      <p:regular r:id="rId37"/>
    </p:embeddedFont>
    <p:embeddedFont>
      <p:font typeface="方正黑体_GBK" pitchFamily="65" charset="-122"/>
      <p:regular r:id="rId38"/>
    </p:embeddedFont>
    <p:embeddedFont>
      <p:font typeface="方正小标宋_GBK" pitchFamily="65" charset="-122"/>
      <p:regular r:id="rId3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9" Type="http://schemas.openxmlformats.org/officeDocument/2006/relationships/font" Target="fonts/font22.fntdata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34" Type="http://schemas.openxmlformats.org/officeDocument/2006/relationships/font" Target="fonts/font17.fntdata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8.fntdata"/><Relationship Id="rId33" Type="http://schemas.openxmlformats.org/officeDocument/2006/relationships/font" Target="fonts/font16.fntdata"/><Relationship Id="rId38" Type="http://schemas.openxmlformats.org/officeDocument/2006/relationships/font" Target="fonts/font21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font" Target="fonts/font12.fntdata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32" Type="http://schemas.openxmlformats.org/officeDocument/2006/relationships/font" Target="fonts/font15.fntdata"/><Relationship Id="rId37" Type="http://schemas.openxmlformats.org/officeDocument/2006/relationships/font" Target="fonts/font20.fntdata"/><Relationship Id="rId40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font" Target="fonts/font11.fntdata"/><Relationship Id="rId36" Type="http://schemas.openxmlformats.org/officeDocument/2006/relationships/font" Target="fonts/font19.fntdata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31" Type="http://schemas.openxmlformats.org/officeDocument/2006/relationships/font" Target="fonts/font14.fntdata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font" Target="fonts/font13.fntdata"/><Relationship Id="rId35" Type="http://schemas.openxmlformats.org/officeDocument/2006/relationships/font" Target="fonts/font18.fntdata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image" Target="../media/image6.t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4" Type="http://schemas.openxmlformats.org/officeDocument/2006/relationships/slide" Target="slide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10  </a:t>
            </a: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石   蜂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60" y="841079"/>
            <a:ext cx="1111013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石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蜂向四面飞散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好像在寻找回家的方向。这时候刮起了狂风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石蜂飞得很低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几乎要触到地面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大概这样可以减少阻力。我想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它们飞得这么低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怎么能看到远处的家呢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?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写出下列词语的反义词。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飞散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——(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减少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——(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寻找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——(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84608" y="407171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聚拢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649114" y="410082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增加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84608" y="490189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丢弃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3669203" y="1294354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3777488" y="2064377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7026018" y="2076408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>
            <a:off x="505459" y="841079"/>
            <a:ext cx="11309551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法布尔做实验时每一步的目的是什么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?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连一连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再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填一填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把石蜂放在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纸袋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里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			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掌握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石蜂飞回来的时间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在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石蜂身上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做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记号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			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让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石蜂看不到沿途景物</a:t>
            </a:r>
          </a:p>
          <a:p>
            <a:pPr algn="just">
              <a:lnSpc>
                <a:spcPct val="150000"/>
              </a:lnSpc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走了四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公里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路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				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与其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他石蜂区分开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叫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小女儿在蜂窝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旁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等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		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路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远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使实验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更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准确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这些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实验过程体现了法布尔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的科学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态度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4080917" y="2032429"/>
            <a:ext cx="2825209" cy="794992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4080917" y="2827421"/>
            <a:ext cx="2969588" cy="80673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3298865" y="3634151"/>
            <a:ext cx="3607261" cy="709249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4477959" y="2032429"/>
            <a:ext cx="2572546" cy="233412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7050505" y="4757519"/>
            <a:ext cx="377379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善于思考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严谨求实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>
            <a:off x="505459" y="841079"/>
            <a:ext cx="11309551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3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下列对选段中加点词语的理解不正确的一项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是</a:t>
            </a:r>
            <a:r>
              <a:rPr lang="en-US" altLang="zh-CN" sz="36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A.“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左右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说明石蜂的数量并不是那么确切。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B.“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好像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一词表示这是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我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的推测</a:t>
            </a:r>
            <a:r>
              <a:rPr lang="en-US" altLang="zh-CN" sz="36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用词严谨。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C.“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几乎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表示石蜂飞得很低</a:t>
            </a:r>
            <a:r>
              <a:rPr lang="en-US" altLang="zh-CN" sz="36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但并未触到地面</a:t>
            </a:r>
            <a:r>
              <a:rPr lang="en-US" altLang="zh-CN" sz="36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体现了文章语言的准确性。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D.“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大概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一词表意模糊</a:t>
            </a:r>
            <a:r>
              <a:rPr lang="en-US" altLang="zh-CN" sz="36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不符合实验讲求准确无误的要求</a:t>
            </a:r>
            <a:r>
              <a:rPr lang="en-US" altLang="zh-CN" sz="36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应该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去掉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372860" y="964214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81970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>
            <a:off x="505459" y="841079"/>
            <a:ext cx="11309551" cy="1685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4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法布尔做实验的过程给了你怎样的启示</a:t>
            </a:r>
            <a:r>
              <a:rPr lang="en-US" altLang="zh-CN" sz="36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?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结合生活实际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写一写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zh-CN" altLang="zh-CN" sz="36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15616" y="2556969"/>
            <a:ext cx="10960768" cy="1685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示例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:</a:t>
            </a:r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生活中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我们要善于观察和思考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做事要严谨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这样才能有所成就。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 </a:t>
            </a:r>
            <a:endParaRPr lang="zh-CN" altLang="zh-CN" sz="3400" b="1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88793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1516021"/>
            <a:ext cx="11006455" cy="5115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一、在法布尔的眼里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动物们都有着各自的特点。请你选一选。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填序号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①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蜣螂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②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蜘蛛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③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蝉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④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狼蛛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一招致死的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杀手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——(    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永不疲倦的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歌唱家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——(             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昆虫中的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清洁工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——(      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决不轻易离开网去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歇凉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——(             )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5391093" y="349923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④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881910" y="430031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③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391093" y="501018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①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724121" y="586442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②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8" y="974600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、下列都是和蜜蜂有关的歇后语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选一选。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填序号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marL="722313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刺儿头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B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为别人操劳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C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窟窿多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marL="722313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D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突出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	E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满天飞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	F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闲不住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蜜蜂酿蜜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——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蜜蜂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的眼睛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——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chemeClr val="bg1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出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巢的蜜蜂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——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	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蜜蜂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的屁股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——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>
                <a:solidFill>
                  <a:schemeClr val="bg1"/>
                </a:solidFill>
                <a:latin typeface="NEU-BZ"/>
                <a:ea typeface="方正书宋_GBK"/>
                <a:cs typeface="Times New Roman"/>
              </a:rPr>
              <a:t> .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蜜蜂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的窝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——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　春天的蜜蜂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——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</a:t>
            </a:r>
            <a:r>
              <a:rPr lang="en-US" altLang="zh-CN" sz="3400" u="sng" smtClean="0">
                <a:solidFill>
                  <a:schemeClr val="bg1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u="sng">
                <a:solidFill>
                  <a:schemeClr val="bg1"/>
                </a:solidFill>
                <a:latin typeface="NEU-BZ"/>
                <a:ea typeface="方正书宋_GBK"/>
                <a:cs typeface="Times New Roman"/>
              </a:rPr>
              <a:t>. </a:t>
            </a:r>
            <a:endParaRPr lang="zh-CN" altLang="en-US" sz="3400"/>
          </a:p>
        </p:txBody>
      </p:sp>
      <p:sp>
        <p:nvSpPr>
          <p:cNvPr id="3" name="矩形 2"/>
          <p:cNvSpPr/>
          <p:nvPr/>
        </p:nvSpPr>
        <p:spPr>
          <a:xfrm>
            <a:off x="3729006" y="335119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456045" y="333916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203816" y="411984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E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485035" y="413692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704961" y="493799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533126" y="4937993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F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68500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  <p:bldP spid="11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1839159"/>
            <a:ext cx="11006455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一、读小洁的观察记录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根据拼音写字词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并用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NEU-BZ"/>
                <a:cs typeface="Times New Roman"/>
              </a:rPr>
              <a:t>􀳫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画出加点字的正确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读音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grpSp>
        <p:nvGrpSpPr>
          <p:cNvPr id="3" name="组合 2"/>
          <p:cNvGrpSpPr/>
          <p:nvPr/>
        </p:nvGrpSpPr>
        <p:grpSpPr>
          <a:xfrm>
            <a:off x="505458" y="891907"/>
            <a:ext cx="11006455" cy="5586145"/>
            <a:chOff x="505458" y="891907"/>
            <a:chExt cx="11006455" cy="5586145"/>
          </a:xfrm>
        </p:grpSpPr>
        <p:sp>
          <p:nvSpPr>
            <p:cNvPr id="6" name="矩形 5"/>
            <p:cNvSpPr/>
            <p:nvPr/>
          </p:nvSpPr>
          <p:spPr>
            <a:xfrm>
              <a:off x="505458" y="891907"/>
              <a:ext cx="11006455" cy="55861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722313" algn="just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3400" spc="-150" smtClean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回家</a:t>
              </a:r>
              <a:r>
                <a:rPr lang="zh-CN" altLang="zh-CN" sz="3400" spc="-15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途中</a:t>
              </a:r>
              <a:r>
                <a:rPr lang="en-US" altLang="zh-CN" sz="3400" spc="-15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,</a:t>
              </a:r>
              <a:r>
                <a:rPr lang="zh-CN" altLang="zh-CN" sz="3400" spc="-15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我看到石蜂</a:t>
              </a:r>
              <a:r>
                <a:rPr lang="zh-CN" altLang="zh-CN" sz="3400" spc="-15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逆</a:t>
              </a:r>
              <a:r>
                <a:rPr lang="en-US" altLang="zh-CN" sz="3400" spc="-150" smtClean="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[ </a:t>
              </a:r>
              <a:r>
                <a:rPr lang="en-US" altLang="zh-CN" sz="3400" spc="-150" smtClean="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lì</a:t>
              </a:r>
              <a:r>
                <a:rPr lang="zh-CN" altLang="zh-CN" sz="3400" spc="-15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　</a:t>
              </a:r>
              <a:r>
                <a:rPr lang="en-US" altLang="zh-CN" sz="3400" spc="-150" smtClean="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nì </a:t>
              </a:r>
              <a:r>
                <a:rPr lang="en-US" altLang="zh-CN" sz="3400" spc="-150" smtClean="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]</a:t>
              </a:r>
              <a:r>
                <a:rPr lang="zh-CN" altLang="zh-CN" sz="3400" spc="-15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风而飞</a:t>
              </a:r>
              <a:r>
                <a:rPr lang="en-US" altLang="zh-CN" sz="3400" spc="-15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,</a:t>
              </a:r>
              <a:r>
                <a:rPr lang="zh-CN" altLang="zh-CN" sz="3400" spc="-15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心想</a:t>
              </a:r>
              <a:r>
                <a:rPr lang="en-US" altLang="zh-CN" sz="3400" spc="-15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:</a:t>
              </a:r>
              <a:r>
                <a:rPr lang="zh-CN" altLang="zh-CN" sz="3400" spc="-15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它们能辨认方向吗</a:t>
              </a:r>
              <a:r>
                <a:rPr lang="en-US" altLang="zh-CN" sz="3400" spc="-15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?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会</a:t>
              </a:r>
              <a:r>
                <a:rPr lang="en-US" altLang="zh-CN" sz="340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mí</a:t>
              </a:r>
              <a:r>
                <a:rPr lang="en-US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 </a:t>
              </a:r>
              <a:r>
                <a:rPr lang="en-US" altLang="zh-CN" sz="340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lù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(</a:t>
              </a:r>
              <a:r>
                <a:rPr lang="zh-CN" altLang="zh-CN" sz="340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　</a:t>
              </a:r>
              <a:r>
                <a:rPr lang="en-US" altLang="zh-CN" sz="3400" smtClean="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         </a:t>
              </a:r>
              <a:r>
                <a:rPr lang="zh-CN" altLang="zh-CN" sz="340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　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)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吗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?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我打算</a:t>
              </a:r>
              <a:r>
                <a:rPr lang="en-US" altLang="zh-CN" sz="340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yàn</a:t>
              </a:r>
              <a:r>
                <a:rPr lang="en-US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 </a:t>
              </a:r>
              <a:r>
                <a:rPr lang="en-US" altLang="zh-CN" sz="340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zhènɡ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(</a:t>
              </a:r>
              <a:r>
                <a:rPr lang="zh-CN" altLang="zh-CN" sz="340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　</a:t>
              </a:r>
              <a:r>
                <a:rPr lang="en-US" altLang="zh-CN" sz="3400" smtClean="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       </a:t>
              </a:r>
              <a:r>
                <a:rPr lang="zh-CN" altLang="zh-CN" sz="340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　</a:t>
              </a:r>
              <a:r>
                <a:rPr lang="en-US" altLang="zh-CN" sz="3400" smtClean="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)</a:t>
              </a:r>
            </a:p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3400" smtClean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一下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。我将它们带到</a:t>
              </a:r>
              <a:r>
                <a:rPr lang="en-US" altLang="zh-CN" sz="340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mò</a:t>
              </a:r>
              <a:r>
                <a:rPr lang="en-US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 </a:t>
              </a:r>
              <a:r>
                <a:rPr lang="en-US" altLang="zh-CN" sz="340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shēnɡ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(</a:t>
              </a:r>
              <a:r>
                <a:rPr lang="zh-CN" altLang="zh-CN" sz="340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　</a:t>
              </a:r>
              <a:r>
                <a:rPr lang="en-US" altLang="zh-CN" sz="3400" smtClean="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          </a:t>
              </a:r>
              <a:r>
                <a:rPr lang="zh-CN" altLang="zh-CN" sz="340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　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)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的环境里放飞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,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之后</a:t>
              </a:r>
              <a:r>
                <a:rPr lang="en-US" altLang="zh-CN" sz="340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jiǎn</a:t>
              </a:r>
              <a:r>
                <a:rPr lang="en-US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 </a:t>
              </a:r>
              <a:r>
                <a:rPr lang="en-US" altLang="zh-CN" sz="340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chá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(</a:t>
              </a:r>
              <a:r>
                <a:rPr lang="zh-CN" altLang="zh-CN" sz="340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　</a:t>
              </a:r>
              <a:r>
                <a:rPr lang="en-US" altLang="zh-CN" sz="3400" smtClean="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         </a:t>
              </a:r>
              <a:r>
                <a:rPr lang="zh-CN" altLang="zh-CN" sz="340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　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)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发现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,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它们当中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大约</a:t>
              </a:r>
              <a:r>
                <a:rPr lang="en-US" altLang="zh-CN" sz="3400" smtClean="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[ </a:t>
              </a:r>
              <a:r>
                <a:rPr lang="en-US" altLang="zh-CN" sz="3400" smtClean="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yuē</a:t>
              </a:r>
              <a:r>
                <a:rPr lang="zh-CN" altLang="zh-CN" sz="340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　</a:t>
              </a:r>
              <a:r>
                <a:rPr lang="en-US" altLang="zh-CN" sz="3400" smtClean="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yāo </a:t>
              </a:r>
              <a:r>
                <a:rPr lang="en-US" altLang="zh-CN" sz="3400" smtClean="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]</a:t>
              </a:r>
              <a:r>
                <a:rPr lang="zh-CN" altLang="zh-CN" sz="3400" smtClean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有</a:t>
              </a:r>
              <a:endPara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endParaRPr>
            </a:p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3400" smtClean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一半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克服了风的</a:t>
              </a:r>
              <a:r>
                <a:rPr lang="en-US" altLang="zh-CN" sz="340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zǔ</a:t>
              </a:r>
              <a:r>
                <a:rPr lang="en-US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 </a:t>
              </a:r>
              <a:r>
                <a:rPr lang="en-US" altLang="zh-CN" sz="340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lì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(</a:t>
              </a:r>
              <a:r>
                <a:rPr lang="zh-CN" altLang="zh-CN" sz="340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　</a:t>
              </a:r>
              <a:r>
                <a:rPr lang="en-US" altLang="zh-CN" sz="3400" smtClean="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      </a:t>
              </a:r>
              <a:r>
                <a:rPr lang="zh-CN" altLang="zh-CN" sz="340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　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),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已经准确</a:t>
              </a:r>
              <a:r>
                <a:rPr lang="en-US" altLang="zh-CN" sz="340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wú</a:t>
              </a:r>
              <a:r>
                <a:rPr lang="en-US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 </a:t>
              </a:r>
              <a:r>
                <a:rPr lang="en-US" altLang="zh-CN" sz="340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wù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(</a:t>
              </a:r>
              <a:r>
                <a:rPr lang="zh-CN" altLang="zh-CN" sz="340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　</a:t>
              </a:r>
              <a:r>
                <a:rPr lang="en-US" altLang="zh-CN" sz="3400" smtClean="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      </a:t>
              </a:r>
              <a:r>
                <a:rPr lang="zh-CN" altLang="zh-CN" sz="340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　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)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地飞回来了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,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它们回家所用的时间里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,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还</a:t>
              </a:r>
              <a:r>
                <a:rPr lang="en-US" altLang="zh-CN" sz="340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bāo</a:t>
              </a:r>
              <a:r>
                <a:rPr lang="en-US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 </a:t>
              </a:r>
              <a:r>
                <a:rPr lang="en-US" altLang="zh-CN" sz="340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kuò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(</a:t>
              </a:r>
              <a:r>
                <a:rPr lang="zh-CN" altLang="zh-CN" sz="340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　</a:t>
              </a:r>
              <a:r>
                <a:rPr lang="en-US" altLang="zh-CN" sz="3400" smtClean="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       </a:t>
              </a:r>
              <a:r>
                <a:rPr lang="zh-CN" altLang="zh-CN" sz="340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　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)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了采花蜜和花粉的时间。</a:t>
              </a:r>
            </a:p>
          </p:txBody>
        </p:sp>
        <p:sp>
          <p:nvSpPr>
            <p:cNvPr id="8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5093087" y="1403574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9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8149115" y="3620698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3871198" y="183384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迷路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874955" y="183384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验证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948031" y="254681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陌生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342848" y="331292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检查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738856" y="413187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阻力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874955" y="413692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无误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874955" y="496205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包括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7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6343205" y="1116369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9161723" y="342242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67235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9" name="矩形 8"/>
          <p:cNvSpPr/>
          <p:nvPr/>
        </p:nvSpPr>
        <p:spPr>
          <a:xfrm>
            <a:off x="505459" y="861094"/>
            <a:ext cx="11345646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二、根据要求进行选择。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选出下列各组词语中有误的读音或字形。</a:t>
            </a:r>
            <a:r>
              <a:rPr lang="en-US" altLang="zh-CN" sz="3400">
                <a:solidFill>
                  <a:srgbClr val="000000"/>
                </a:solidFill>
                <a:latin typeface="方正仿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填序号</a:t>
            </a:r>
            <a:r>
              <a:rPr lang="en-US" altLang="zh-CN" sz="3400">
                <a:solidFill>
                  <a:srgbClr val="000000"/>
                </a:solidFill>
                <a:latin typeface="方正仿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阻力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zǔ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B.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特殊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shū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检查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D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辩认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陌生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bǎi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B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约定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yuē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C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逆风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D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锋利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3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包括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kuò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B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误会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wù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C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谜失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D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验证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348111" y="281344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544502" y="280917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348111" y="3603000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193267" y="3602999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832109" y="438130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201213" y="435723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0671235" y="256155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0671234" y="342472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0688196" y="421855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9" name="矩形 8"/>
          <p:cNvSpPr/>
          <p:nvPr/>
        </p:nvSpPr>
        <p:spPr>
          <a:xfrm>
            <a:off x="505459" y="861094"/>
            <a:ext cx="11345646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给下列加点的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误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字选择正确的解释。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填序号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6481445" algn="r"/>
              </a:tabLst>
            </a:pPr>
            <a:endParaRPr lang="en-US" altLang="zh-CN" sz="3400" smtClean="0">
              <a:solidFill>
                <a:srgbClr val="000000"/>
              </a:solidFill>
              <a:latin typeface="方正书宋_GBK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6481445" algn="r"/>
              </a:tabLst>
            </a:pPr>
            <a:endParaRPr lang="en-US" altLang="zh-CN" sz="3400">
              <a:solidFill>
                <a:srgbClr val="000000"/>
              </a:solidFill>
              <a:latin typeface="方正书宋_GBK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6481445" algn="r"/>
              </a:tabLst>
            </a:pPr>
            <a:endParaRPr lang="en-US" altLang="zh-CN" sz="3400" smtClean="0">
              <a:solidFill>
                <a:srgbClr val="000000"/>
              </a:solidFill>
              <a:latin typeface="方正书宋_GBK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6481445" algn="r"/>
              </a:tabLst>
            </a:pP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她因为生病耽误了一周的课程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)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/>
            </a:r>
            <a:b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</a:b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他许诺不会再犯类似的错误。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)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/>
            </a:r>
            <a:b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</a:b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3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交友不慎容易误入歧途。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)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174" y="1534779"/>
            <a:ext cx="7051984" cy="2471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3565078" y="4363343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744765" y="5123165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3565078" y="587168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458048" y="409670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②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7000848" y="484449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①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231337" y="573871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④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90247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9" name="矩形 8"/>
          <p:cNvSpPr/>
          <p:nvPr/>
        </p:nvSpPr>
        <p:spPr>
          <a:xfrm>
            <a:off x="505459" y="861094"/>
            <a:ext cx="1134564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3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我想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它们飞得这么低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怎么能看到远处的家呢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?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表达的意思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是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我想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它们飞得这么低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能看到远处的家。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B.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我想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它们飞得这么低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不能看到远处的家。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我想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它们飞得这么低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为什么能看到远处的家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?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D.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我想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它们飞得这么低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难道不能看到远处的家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?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60895" y="178571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44804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3557" y="861094"/>
            <a:ext cx="10812379" cy="31008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三、按要求完成下列句子练习。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在大约三刻钟左右的时间里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那两只石蜂飞了四公里路。</a:t>
            </a:r>
            <a:r>
              <a:rPr lang="en-US" altLang="zh-CN" sz="3400" smtClean="0">
                <a:solidFill>
                  <a:srgbClr val="000000"/>
                </a:solidFill>
                <a:latin typeface="方正仿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在原句上修改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病句</a:t>
            </a:r>
            <a:r>
              <a:rPr lang="en-US" altLang="zh-CN" sz="3400" smtClean="0">
                <a:solidFill>
                  <a:srgbClr val="000000"/>
                </a:solidFill>
                <a:latin typeface="方正仿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690467" y="1577972"/>
            <a:ext cx="1598645" cy="1348239"/>
            <a:chOff x="7476502" y="3859272"/>
            <a:chExt cx="1598645" cy="1348239"/>
          </a:xfrm>
        </p:grpSpPr>
        <p:sp>
          <p:nvSpPr>
            <p:cNvPr id="9" name="弧形 8"/>
            <p:cNvSpPr/>
            <p:nvPr/>
          </p:nvSpPr>
          <p:spPr>
            <a:xfrm rot="17308256">
              <a:off x="7950014" y="4082378"/>
              <a:ext cx="973850" cy="1276416"/>
            </a:xfrm>
            <a:prstGeom prst="arc">
              <a:avLst/>
            </a:prstGeom>
            <a:ln w="19050">
              <a:solidFill>
                <a:srgbClr val="E725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7476502" y="3859272"/>
              <a:ext cx="1172883" cy="1228776"/>
              <a:chOff x="7476502" y="3859272"/>
              <a:chExt cx="1172883" cy="1228776"/>
            </a:xfrm>
          </p:grpSpPr>
          <p:sp>
            <p:nvSpPr>
              <p:cNvPr id="11" name="圆角矩形 10"/>
              <p:cNvSpPr/>
              <p:nvPr/>
            </p:nvSpPr>
            <p:spPr>
              <a:xfrm>
                <a:off x="7476502" y="4535786"/>
                <a:ext cx="861740" cy="552262"/>
              </a:xfrm>
              <a:prstGeom prst="roundRect">
                <a:avLst/>
              </a:prstGeom>
              <a:noFill/>
              <a:ln w="19050">
                <a:solidFill>
                  <a:srgbClr val="E7258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2" name="组合 11"/>
              <p:cNvGrpSpPr/>
              <p:nvPr/>
            </p:nvGrpSpPr>
            <p:grpSpPr>
              <a:xfrm>
                <a:off x="7848053" y="3859272"/>
                <a:ext cx="801332" cy="676514"/>
                <a:chOff x="7848053" y="3859272"/>
                <a:chExt cx="801332" cy="676514"/>
              </a:xfrm>
            </p:grpSpPr>
            <p:sp>
              <p:nvSpPr>
                <p:cNvPr id="13" name="矩形 12"/>
                <p:cNvSpPr/>
                <p:nvPr/>
              </p:nvSpPr>
              <p:spPr>
                <a:xfrm>
                  <a:off x="7848053" y="3920233"/>
                  <a:ext cx="622286" cy="615553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3400" b="1">
                      <a:solidFill>
                        <a:srgbClr val="E72582"/>
                      </a:solidFill>
                      <a:latin typeface="NEU-BZ"/>
                      <a:ea typeface="方正仿宋_GBK"/>
                      <a:cs typeface="Times New Roman"/>
                    </a:rPr>
                    <a:t>。</a:t>
                  </a:r>
                  <a:endParaRPr lang="zh-CN" altLang="en-US"/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8027099" y="3859272"/>
                  <a:ext cx="622286" cy="615553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3400" b="1">
                      <a:solidFill>
                        <a:srgbClr val="E72582"/>
                      </a:solidFill>
                      <a:latin typeface="NEU-BZ"/>
                      <a:ea typeface="方正仿宋_GBK"/>
                      <a:cs typeface="Times New Roman"/>
                    </a:rPr>
                    <a:t>。</a:t>
                  </a:r>
                  <a:endParaRPr lang="zh-CN" altLang="en-US"/>
                </a:p>
              </p:txBody>
            </p:sp>
          </p:grp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3557" y="861094"/>
            <a:ext cx="10812379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三、按要求完成下列句子练习。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尽管它们逆风而飞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沿途都是一些陌生的景物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但它们真的飞回来了。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 “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等短语表明石蜂回家有困难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;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一词强调石蜂确实飞回来了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表现出作者对石蜂高超的认路本领的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</p:txBody>
      </p:sp>
      <p:sp>
        <p:nvSpPr>
          <p:cNvPr id="6" name="矩形 5"/>
          <p:cNvSpPr/>
          <p:nvPr/>
        </p:nvSpPr>
        <p:spPr>
          <a:xfrm>
            <a:off x="2147248" y="3261751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逆风而飞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322699" y="3261750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陌生的景物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642598" y="402359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真的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687449" y="475751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佩服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24400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41079"/>
            <a:ext cx="11110136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四、阅读课文选段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回答问题。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71596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石蜂每次采完蜜都能回到自己的家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我认为它们靠的不是记忆力。我想做实验验证一下。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71596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一天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我在我家草料棚的蜂窝里捉了一些石蜂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把它们分别放进不同的纸袋里。我叫小女儿在蜂窝旁等着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自己带着石蜂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走到四公里外它们从来没有去过的地方。我打开纸袋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在它们身上做了白色记号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然后把它们放走。二十只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左右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10190325" y="5902449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</TotalTime>
  <Words>806</Words>
  <Application>Microsoft Office PowerPoint</Application>
  <PresentationFormat>自定义</PresentationFormat>
  <Paragraphs>145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7" baseType="lpstr">
      <vt:lpstr>Arial</vt:lpstr>
      <vt:lpstr>宋体</vt:lpstr>
      <vt:lpstr>Wingdings</vt:lpstr>
      <vt:lpstr>楷体</vt:lpstr>
      <vt:lpstr>NEU-BZ</vt:lpstr>
      <vt:lpstr>华文宋体</vt:lpstr>
      <vt:lpstr>NEU-HZ</vt:lpstr>
      <vt:lpstr>方正书宋_GBK</vt:lpstr>
      <vt:lpstr>NEU-XT</vt:lpstr>
      <vt:lpstr>方正大标宋_GBK</vt:lpstr>
      <vt:lpstr>Times New Roman</vt:lpstr>
      <vt:lpstr>Calibri</vt:lpstr>
      <vt:lpstr>方正大标宋简体</vt:lpstr>
      <vt:lpstr>汉仪雅酷黑 95W</vt:lpstr>
      <vt:lpstr>微软雅黑</vt:lpstr>
      <vt:lpstr>方正楷体_GBK</vt:lpstr>
      <vt:lpstr>方正仿宋_GBK</vt:lpstr>
      <vt:lpstr>方正隶变_GBK</vt:lpstr>
      <vt:lpstr>方正黑体_GBK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253</cp:revision>
  <dcterms:created xsi:type="dcterms:W3CDTF">2019-06-19T02:08:00Z</dcterms:created>
  <dcterms:modified xsi:type="dcterms:W3CDTF">2026-03-11T08:47:16Z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