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9" r:id="rId6"/>
    <p:sldId id="508" r:id="rId7"/>
    <p:sldId id="427" r:id="rId8"/>
  </p:sldIdLst>
  <p:sldSz cx="12192000" cy="6858000"/>
  <p:notesSz cx="6858000" cy="9144000"/>
  <p:embeddedFontLst>
    <p:embeddedFont>
      <p:font typeface="方正黑体_GBK" pitchFamily="65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方正仿宋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Calibri" pitchFamily="34" charset="0"/>
      <p:regular r:id="rId17"/>
      <p:bold r:id="rId18"/>
      <p:italic r:id="rId19"/>
      <p:boldItalic r:id="rId20"/>
    </p:embeddedFont>
    <p:embeddedFont>
      <p:font typeface="NEU-HZ" pitchFamily="2" charset="-122"/>
      <p:regular r:id="rId21"/>
      <p:italic r:id="rId22"/>
    </p:embeddedFont>
    <p:embeddedFont>
      <p:font typeface="方正大标宋简体" charset="-122"/>
      <p:regular r:id="rId23"/>
    </p:embeddedFont>
    <p:embeddedFont>
      <p:font typeface="方正隶变_GBK" pitchFamily="65" charset="-122"/>
      <p:regular r:id="rId24"/>
    </p:embeddedFont>
    <p:embeddedFont>
      <p:font typeface="方正小标宋_GBK" pitchFamily="65" charset="-122"/>
      <p:regular r:id="rId25"/>
    </p:embeddedFont>
    <p:embeddedFont>
      <p:font typeface="方正书宋_GBK" pitchFamily="65" charset="-122"/>
      <p:regular r:id="rId26"/>
    </p:embeddedFont>
    <p:embeddedFont>
      <p:font typeface="NEU-XT" pitchFamily="18" charset="-122"/>
      <p:regular r:id="rId27"/>
    </p:embeddedFont>
    <p:embeddedFont>
      <p:font typeface="华文宋体" pitchFamily="2" charset="-122"/>
      <p:regular r:id="rId28"/>
    </p:embeddedFont>
    <p:embeddedFont>
      <p:font typeface="方正大标宋_GBK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2165" y="-5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语文园地四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61094"/>
            <a:ext cx="11453930" cy="3382724"/>
            <a:chOff x="505459" y="861094"/>
            <a:chExt cx="11453930" cy="3382724"/>
          </a:xfrm>
        </p:grpSpPr>
        <p:sp>
          <p:nvSpPr>
            <p:cNvPr id="3" name="矩形 2"/>
            <p:cNvSpPr/>
            <p:nvPr/>
          </p:nvSpPr>
          <p:spPr>
            <a:xfrm>
              <a:off x="505459" y="861094"/>
              <a:ext cx="11453930" cy="32316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一、请用</a:t>
              </a:r>
              <a:r>
                <a:rPr lang="en-US" altLang="zh-CN" sz="3400">
                  <a:latin typeface="NEU-BZ"/>
                  <a:ea typeface="方正黑体_GBK"/>
                  <a:cs typeface="Times New Roman"/>
                </a:rPr>
                <a:t>“</a:t>
              </a:r>
              <a:r>
                <a:rPr lang="en-US" altLang="zh-CN" sz="3400">
                  <a:latin typeface="方正黑体_GBK"/>
                  <a:ea typeface="宋体"/>
                  <a:cs typeface="Times New Roman"/>
                </a:rPr>
                <a:t>——</a:t>
              </a:r>
              <a:r>
                <a:rPr lang="en-US" altLang="zh-CN" sz="3400">
                  <a:latin typeface="NEU-BZ"/>
                  <a:ea typeface="方正黑体_GBK"/>
                  <a:cs typeface="Times New Roman"/>
                </a:rPr>
                <a:t>”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标出下面加点字的正确读音。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宋体"/>
                  <a:cs typeface="Times New Roman"/>
                </a:rPr>
                <a:t>援助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yuán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yán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　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投掷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zhì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zì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　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 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打捞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lāo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láo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宋体"/>
                  <a:cs typeface="Times New Roman"/>
                </a:rPr>
                <a:t>拆分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chāi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cāi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	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  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搅动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jiào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jiǎo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     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拓展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tuō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tuò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endParaRPr lang="zh-CN" altLang="zh-CN" sz="3400">
                <a:effectLst/>
                <a:latin typeface="Calibri"/>
                <a:ea typeface="宋体"/>
                <a:cs typeface="Times New Roman"/>
              </a:endParaRPr>
            </a:p>
          </p:txBody>
        </p:sp>
        <p:sp>
          <p:nvSpPr>
            <p:cNvPr id="8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505460" y="2573498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4936676" y="2573497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8698550" y="2568226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513823" y="3628265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2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4663679" y="3610962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8341330" y="3610961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566317" y="2904429"/>
            <a:ext cx="960315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5528529" y="2876002"/>
            <a:ext cx="703895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9401019" y="2904429"/>
            <a:ext cx="609255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566316" y="3918737"/>
            <a:ext cx="960315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699791" y="3936041"/>
            <a:ext cx="960315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0273169" y="3918737"/>
            <a:ext cx="960315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55018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二、通过开展专题学习活动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你了解了哪些传统节日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照样子连一连。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pc="-150" smtClean="0">
                <a:latin typeface="Calibri"/>
                <a:ea typeface="宋体"/>
                <a:cs typeface="Times New Roman"/>
              </a:rPr>
              <a:t>端午节</a:t>
            </a:r>
            <a:r>
              <a:rPr lang="en-US" altLang="zh-CN" sz="3400" spc="-150" smtClean="0">
                <a:latin typeface="Calibri"/>
                <a:ea typeface="宋体"/>
                <a:cs typeface="Times New Roman"/>
              </a:rPr>
              <a:t>			</a:t>
            </a:r>
            <a:r>
              <a:rPr lang="zh-CN" altLang="zh-CN" sz="3400" spc="-150" smtClean="0">
                <a:latin typeface="Calibri"/>
                <a:ea typeface="宋体"/>
                <a:cs typeface="Times New Roman"/>
              </a:rPr>
              <a:t>农历九月初九</a:t>
            </a:r>
            <a:r>
              <a:rPr lang="en-US" altLang="zh-CN" sz="3400" spc="-150" smtClean="0">
                <a:latin typeface="Calibri"/>
                <a:ea typeface="宋体"/>
                <a:cs typeface="Times New Roman"/>
              </a:rPr>
              <a:t>			</a:t>
            </a:r>
            <a:r>
              <a:rPr lang="zh-CN" altLang="zh-CN" sz="3400" spc="-150" smtClean="0">
                <a:latin typeface="Calibri"/>
                <a:ea typeface="宋体"/>
                <a:cs typeface="Times New Roman"/>
              </a:rPr>
              <a:t>赏花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灯、吃元宵</a:t>
            </a:r>
            <a:r>
              <a:rPr lang="en-US" altLang="zh-CN" sz="3400" spc="-15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 spc="-150">
                <a:latin typeface="Calibri"/>
                <a:ea typeface="宋体"/>
                <a:cs typeface="Times New Roman"/>
              </a:rPr>
            </a:br>
            <a:r>
              <a:rPr lang="zh-CN" altLang="zh-CN" sz="3400" spc="-150" smtClean="0">
                <a:latin typeface="Calibri"/>
                <a:ea typeface="宋体"/>
                <a:cs typeface="Times New Roman"/>
              </a:rPr>
              <a:t>重阳节</a:t>
            </a:r>
            <a:r>
              <a:rPr lang="en-US" altLang="zh-CN" sz="3400" spc="-150" smtClean="0">
                <a:latin typeface="Calibri"/>
                <a:ea typeface="宋体"/>
                <a:cs typeface="Times New Roman"/>
              </a:rPr>
              <a:t>			</a:t>
            </a:r>
            <a:r>
              <a:rPr lang="zh-CN" altLang="zh-CN" sz="3400" spc="-150" smtClean="0">
                <a:latin typeface="Calibri"/>
                <a:ea typeface="宋体"/>
                <a:cs typeface="Times New Roman"/>
              </a:rPr>
              <a:t>农历正月十五</a:t>
            </a:r>
            <a:r>
              <a:rPr lang="en-US" altLang="zh-CN" sz="3400" spc="-150" smtClean="0">
                <a:latin typeface="Calibri"/>
                <a:ea typeface="宋体"/>
                <a:cs typeface="Times New Roman"/>
              </a:rPr>
              <a:t>			</a:t>
            </a:r>
            <a:r>
              <a:rPr lang="zh-CN" altLang="zh-CN" sz="3400" spc="-150" smtClean="0">
                <a:latin typeface="Calibri"/>
                <a:ea typeface="宋体"/>
                <a:cs typeface="Times New Roman"/>
              </a:rPr>
              <a:t>赏月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、吃月饼</a:t>
            </a:r>
            <a:r>
              <a:rPr lang="en-US" altLang="zh-CN" sz="3400" spc="-15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 spc="-150">
                <a:latin typeface="Calibri"/>
                <a:ea typeface="宋体"/>
                <a:cs typeface="Times New Roman"/>
              </a:rPr>
            </a:br>
            <a:r>
              <a:rPr lang="zh-CN" altLang="zh-CN" sz="3400" spc="-150" smtClean="0">
                <a:latin typeface="Calibri"/>
                <a:ea typeface="宋体"/>
                <a:cs typeface="Times New Roman"/>
              </a:rPr>
              <a:t>中秋节</a:t>
            </a:r>
            <a:r>
              <a:rPr lang="en-US" altLang="zh-CN" sz="3400" spc="-150" smtClean="0">
                <a:latin typeface="Calibri"/>
                <a:ea typeface="宋体"/>
                <a:cs typeface="Times New Roman"/>
              </a:rPr>
              <a:t>			</a:t>
            </a:r>
            <a:r>
              <a:rPr lang="zh-CN" altLang="zh-CN" sz="3400" spc="-150" smtClean="0">
                <a:latin typeface="Calibri"/>
                <a:ea typeface="宋体"/>
                <a:cs typeface="Times New Roman"/>
              </a:rPr>
              <a:t>农历八月十五</a:t>
            </a:r>
            <a:r>
              <a:rPr lang="en-US" altLang="zh-CN" sz="3400" spc="-150" smtClean="0">
                <a:latin typeface="Calibri"/>
                <a:ea typeface="宋体"/>
                <a:cs typeface="Times New Roman"/>
              </a:rPr>
              <a:t>			</a:t>
            </a:r>
            <a:r>
              <a:rPr lang="zh-CN" altLang="zh-CN" sz="3400" spc="-150" smtClean="0">
                <a:latin typeface="Calibri"/>
                <a:ea typeface="宋体"/>
                <a:cs typeface="Times New Roman"/>
              </a:rPr>
              <a:t>插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茱萸、登高</a:t>
            </a:r>
            <a:r>
              <a:rPr lang="en-US" altLang="zh-CN" sz="3400" spc="-15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 spc="-150">
                <a:latin typeface="Calibri"/>
                <a:ea typeface="宋体"/>
                <a:cs typeface="Times New Roman"/>
              </a:rPr>
            </a:br>
            <a:r>
              <a:rPr lang="zh-CN" altLang="zh-CN" sz="3400" spc="-150" smtClean="0">
                <a:latin typeface="Calibri"/>
                <a:ea typeface="宋体"/>
                <a:cs typeface="Times New Roman"/>
              </a:rPr>
              <a:t>元宵节</a:t>
            </a:r>
            <a:r>
              <a:rPr lang="en-US" altLang="zh-CN" sz="3400" spc="-150" smtClean="0">
                <a:latin typeface="Calibri"/>
                <a:ea typeface="宋体"/>
                <a:cs typeface="Times New Roman"/>
              </a:rPr>
              <a:t>			</a:t>
            </a:r>
            <a:r>
              <a:rPr lang="zh-CN" altLang="zh-CN" sz="3400" spc="-150" smtClean="0">
                <a:latin typeface="Calibri"/>
                <a:ea typeface="宋体"/>
                <a:cs typeface="Times New Roman"/>
              </a:rPr>
              <a:t>农历五月初五</a:t>
            </a:r>
            <a:r>
              <a:rPr lang="en-US" altLang="zh-CN" sz="3400" spc="-150" smtClean="0">
                <a:latin typeface="Calibri"/>
                <a:ea typeface="宋体"/>
                <a:cs typeface="Times New Roman"/>
              </a:rPr>
              <a:t>			</a:t>
            </a:r>
            <a:r>
              <a:rPr lang="zh-CN" altLang="en-US" sz="3400" spc="-150" smtClean="0">
                <a:latin typeface="Calibri"/>
                <a:ea typeface="宋体"/>
                <a:cs typeface="Times New Roman"/>
              </a:rPr>
              <a:t>包</a:t>
            </a:r>
            <a:r>
              <a:rPr lang="zh-CN" altLang="en-US" sz="3400" spc="-150">
                <a:latin typeface="Calibri"/>
                <a:ea typeface="宋体"/>
                <a:cs typeface="Times New Roman"/>
              </a:rPr>
              <a:t>粽子、赛龙舟</a:t>
            </a:r>
            <a:endParaRPr lang="zh-CN" altLang="en-US" sz="3400" spc="-15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915233" y="2971800"/>
            <a:ext cx="2355978" cy="221381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751928" y="5185611"/>
            <a:ext cx="2031125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915233" y="2887579"/>
            <a:ext cx="2355978" cy="73392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817716" y="2887579"/>
            <a:ext cx="1965337" cy="16002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819871" y="4547937"/>
            <a:ext cx="245134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6751928" y="3687679"/>
            <a:ext cx="2031125" cy="8001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915233" y="3687679"/>
            <a:ext cx="2355978" cy="149793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6751928" y="2971800"/>
            <a:ext cx="2031125" cy="69181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04483"/>
            <a:ext cx="1136970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三、按要求完成句子练习。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这种设计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在建桥史上是一个创举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既减轻了流水对桥身的冲击力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使桥不容易被大水冲毁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又减轻了桥身的重量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节省了石料。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用加点的词语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造句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030172" y="218562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327703" y="298165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2359" y="4158021"/>
            <a:ext cx="4783682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他既聪明又能干。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04483"/>
            <a:ext cx="1136970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三、按要求完成句子练习。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《清明上河图》的作者是张择端画的。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用修改符号修改病句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en-US" sz="3400"/>
          </a:p>
        </p:txBody>
      </p:sp>
      <p:grpSp>
        <p:nvGrpSpPr>
          <p:cNvPr id="8" name="组合 7"/>
          <p:cNvGrpSpPr/>
          <p:nvPr/>
        </p:nvGrpSpPr>
        <p:grpSpPr>
          <a:xfrm>
            <a:off x="6978315" y="1214511"/>
            <a:ext cx="1700651" cy="1348239"/>
            <a:chOff x="7374496" y="3859272"/>
            <a:chExt cx="1700651" cy="1348239"/>
          </a:xfrm>
        </p:grpSpPr>
        <p:sp>
          <p:nvSpPr>
            <p:cNvPr id="9" name="弧形 8"/>
            <p:cNvSpPr/>
            <p:nvPr/>
          </p:nvSpPr>
          <p:spPr>
            <a:xfrm rot="17308256">
              <a:off x="7950014" y="4082378"/>
              <a:ext cx="973850" cy="1276416"/>
            </a:xfrm>
            <a:prstGeom prst="arc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7374496" y="3859272"/>
              <a:ext cx="1274889" cy="1228776"/>
              <a:chOff x="7374496" y="3859272"/>
              <a:chExt cx="1274889" cy="1228776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7374496" y="4535786"/>
                <a:ext cx="896955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7848053" y="3859272"/>
                <a:ext cx="801332" cy="676514"/>
                <a:chOff x="7848053" y="3859272"/>
                <a:chExt cx="801332" cy="676514"/>
              </a:xfrm>
            </p:grpSpPr>
            <p:sp>
              <p:nvSpPr>
                <p:cNvPr id="13" name="矩形 12"/>
                <p:cNvSpPr/>
                <p:nvPr/>
              </p:nvSpPr>
              <p:spPr>
                <a:xfrm>
                  <a:off x="7848053" y="3920233"/>
                  <a:ext cx="622286" cy="61555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3400" b="1">
                      <a:solidFill>
                        <a:srgbClr val="E72582"/>
                      </a:solidFill>
                      <a:latin typeface="NEU-BZ"/>
                      <a:ea typeface="方正仿宋_GBK"/>
                      <a:cs typeface="Times New Roman"/>
                    </a:rPr>
                    <a:t>。</a:t>
                  </a:r>
                  <a:endParaRPr lang="zh-CN" altLang="en-US"/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8027099" y="3859272"/>
                  <a:ext cx="622286" cy="61555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3400" b="1">
                      <a:solidFill>
                        <a:srgbClr val="E72582"/>
                      </a:solidFill>
                      <a:latin typeface="NEU-BZ"/>
                      <a:ea typeface="方正仿宋_GBK"/>
                      <a:cs typeface="Times New Roman"/>
                    </a:rPr>
                    <a:t>。</a:t>
                  </a:r>
                  <a:endParaRPr lang="zh-CN" altLang="en-US"/>
                </a:p>
              </p:txBody>
            </p:sp>
          </p:grp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3441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268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四、填一填。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文房四宝指的是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中医四诊指的是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其中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指的是把脉。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雅人四好指的是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好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字的意思是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4269679" y="161727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08686" y="161727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02426" y="161727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纸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286848" y="163435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砚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69678" y="248160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93942" y="246957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602426" y="246957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286847" y="246957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54003" y="32508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69677" y="402359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893942" y="402863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602425" y="402359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273284" y="402359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931355" y="475751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爱好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401716" y="4757517"/>
            <a:ext cx="9108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hào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226</Words>
  <Application>Microsoft Office PowerPoint</Application>
  <PresentationFormat>自定义</PresentationFormat>
  <Paragraphs>60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Arial</vt:lpstr>
      <vt:lpstr>宋体</vt:lpstr>
      <vt:lpstr>方正黑体_GBK</vt:lpstr>
      <vt:lpstr>微软雅黑</vt:lpstr>
      <vt:lpstr>方正仿宋_GBK</vt:lpstr>
      <vt:lpstr>NEU-BZ</vt:lpstr>
      <vt:lpstr>Calibri</vt:lpstr>
      <vt:lpstr>NEU-HZ</vt:lpstr>
      <vt:lpstr>方正大标宋简体</vt:lpstr>
      <vt:lpstr>方正隶变_GBK</vt:lpstr>
      <vt:lpstr>汉仪雅酷黑 95W</vt:lpstr>
      <vt:lpstr>方正小标宋_GBK</vt:lpstr>
      <vt:lpstr>方正书宋_GBK</vt:lpstr>
      <vt:lpstr>Wingdings</vt:lpstr>
      <vt:lpstr>NEU-XT</vt:lpstr>
      <vt:lpstr>Times New Roman</vt:lpstr>
      <vt:lpstr>华文宋体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245</cp:revision>
  <dcterms:created xsi:type="dcterms:W3CDTF">2019-06-19T02:08:00Z</dcterms:created>
  <dcterms:modified xsi:type="dcterms:W3CDTF">2026-03-11T07:06:07Z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