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498" r:id="rId5"/>
    <p:sldId id="528" r:id="rId6"/>
    <p:sldId id="529" r:id="rId7"/>
    <p:sldId id="427" r:id="rId8"/>
  </p:sldIdLst>
  <p:sldSz cx="12192000" cy="6858000"/>
  <p:notesSz cx="6858000" cy="9144000"/>
  <p:embeddedFontLst>
    <p:embeddedFont>
      <p:font typeface="方正仿宋_GBK" pitchFamily="65" charset="-122"/>
      <p:regular r:id="rId9"/>
    </p:embeddedFont>
    <p:embeddedFont>
      <p:font typeface="NEU-BZ" pitchFamily="2" charset="-122"/>
      <p:regular r:id="rId10"/>
      <p:bold r:id="rId11"/>
      <p:italic r:id="rId12"/>
      <p:boldItalic r:id="rId13"/>
    </p:embeddedFont>
    <p:embeddedFont>
      <p:font typeface="NEU-HZ" pitchFamily="2" charset="-122"/>
      <p:regular r:id="rId14"/>
      <p:italic r:id="rId15"/>
    </p:embeddedFont>
    <p:embeddedFont>
      <p:font typeface="方正大标宋_GBK" pitchFamily="65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方正黑体_GBK" pitchFamily="65" charset="-122"/>
      <p:regular r:id="rId19"/>
    </p:embeddedFont>
    <p:embeddedFont>
      <p:font typeface="方正小标宋_GBK" pitchFamily="65" charset="-122"/>
      <p:regular r:id="rId20"/>
    </p:embeddedFont>
    <p:embeddedFont>
      <p:font typeface="NEU-XT" pitchFamily="18" charset="-122"/>
      <p:regular r:id="rId21"/>
    </p:embeddedFont>
    <p:embeddedFont>
      <p:font typeface="方正书宋_GBK" pitchFamily="65" charset="-122"/>
      <p:regular r:id="rId22"/>
    </p:embeddedFont>
    <p:embeddedFont>
      <p:font typeface="方正楷体_GBK" pitchFamily="65" charset="-122"/>
      <p:regular r:id="rId23"/>
    </p:embeddedFont>
    <p:embeddedFont>
      <p:font typeface="方正隶变_GBK" pitchFamily="65" charset="-122"/>
      <p:regular r:id="rId24"/>
    </p:embeddedFont>
    <p:embeddedFont>
      <p:font typeface="华文宋体" pitchFamily="2" charset="-122"/>
      <p:regular r:id="rId25"/>
    </p:embeddedFont>
    <p:embeddedFont>
      <p:font typeface="方正大标宋简体" charset="-122"/>
      <p:regular r:id="rId26"/>
    </p:embeddedFont>
    <p:embeddedFont>
      <p:font typeface="Calibri" pitchFamily="34" charset="0"/>
      <p:regular r:id="rId27"/>
      <p:bold r:id="rId28"/>
      <p:italic r:id="rId29"/>
      <p:boldItalic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pc="-15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15</a:t>
            </a:r>
            <a:r>
              <a:rPr lang="zh-CN" altLang="en-US" sz="6000" spc="-15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 </a:t>
            </a:r>
            <a:r>
              <a:rPr lang="zh-CN" altLang="en-US" sz="6000" spc="-150" baseline="30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∗</a:t>
            </a: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 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幅名扬中外的画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615635" y="1641954"/>
            <a:ext cx="10694049" cy="3373038"/>
            <a:chOff x="615635" y="1641954"/>
            <a:chExt cx="10694049" cy="3373038"/>
          </a:xfrm>
        </p:grpSpPr>
        <p:sp>
          <p:nvSpPr>
            <p:cNvPr id="3" name="矩形 2"/>
            <p:cNvSpPr/>
            <p:nvPr/>
          </p:nvSpPr>
          <p:spPr>
            <a:xfrm>
              <a:off x="615635" y="1641954"/>
              <a:ext cx="10694049" cy="32316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一、用</a:t>
              </a:r>
              <a:r>
                <a:rPr lang="en-US" altLang="zh-CN" sz="3400">
                  <a:latin typeface="NEU-BZ"/>
                  <a:ea typeface="方正黑体_GBK"/>
                  <a:cs typeface="Times New Roman"/>
                </a:rPr>
                <a:t>“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\</a:t>
              </a:r>
              <a:r>
                <a:rPr lang="en-US" altLang="zh-CN" sz="3400">
                  <a:latin typeface="NEU-BZ"/>
                  <a:ea typeface="方正黑体_GBK"/>
                  <a:cs typeface="Times New Roman"/>
                </a:rPr>
                <a:t>”</a:t>
              </a: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划掉加点字的错误读音。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 indent="722313" algn="just">
                <a:lnSpc>
                  <a:spcPct val="150000"/>
                </a:lnSpc>
              </a:pPr>
              <a:r>
                <a:rPr lang="zh-CN" altLang="zh-CN" sz="3400">
                  <a:latin typeface="Calibri"/>
                  <a:ea typeface="宋体"/>
                  <a:cs typeface="Times New Roman"/>
                </a:rPr>
                <a:t>官吏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lì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shǐ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骑着马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拽住马笼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lónɡ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lǒnɡ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头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避过栏杆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躲过摊贩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bàn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fàn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),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却差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chā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chà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点撞上对面来的一乘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chénɡ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shènɡ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轿子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好险啊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!</a:t>
              </a:r>
              <a:endParaRPr lang="zh-CN" altLang="en-US" sz="3400"/>
            </a:p>
          </p:txBody>
        </p:sp>
        <p:sp>
          <p:nvSpPr>
            <p:cNvPr id="9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1755523" y="2881517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0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6503988" y="2863533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2457992" y="3631486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2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5510004" y="3631486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1053054" y="4399439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3046202" y="2800581"/>
            <a:ext cx="599366" cy="24340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8287960" y="2759813"/>
            <a:ext cx="928229" cy="28417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3160461" y="3631486"/>
            <a:ext cx="737771" cy="16983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6153253" y="3631486"/>
            <a:ext cx="701969" cy="16983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707395" y="4399439"/>
            <a:ext cx="1240342" cy="24340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7571"/>
            <a:ext cx="11321583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二、按要求填空。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1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名扬中外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的意思是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近义词有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这幅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名扬中外的画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画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的《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它之所以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名扬中外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是因为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多选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这幅画让我们看到了八九百年以前的古都风貌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成为研究北宋历史的资料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具有很高的历史价值。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这幅画展现了画家高超的绘画技艺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画面十分精美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具有极高的艺术价值。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这幅画年代久远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画上人物众多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内容丰富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在历史上十分罕见。</a:t>
            </a:r>
            <a:endParaRPr lang="zh-CN" altLang="zh-CN" sz="3400" spc="-15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90724" y="1256329"/>
            <a:ext cx="55178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很有名气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名声传遍了全世界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65159" y="188895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驰名中外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019199" y="1906035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张择端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47941" y="2492480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清明上河图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97942" y="3137141"/>
            <a:ext cx="78899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723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596940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阅读短文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莫高窟保存着两千多尊彩塑。这些彩塑个性鲜明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神态各异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有慈眉善目的菩萨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有威风凛凛的天王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还有强壮勇猛的力士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有一尊卧佛长达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16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米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他侧身卧着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眼睛微闭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神态安详。看到这一尊尊惟妙惟肖的彩塑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游人无不啧啧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赞叹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882"/>
            <a:ext cx="11006455" cy="5882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>
              <a:lnSpc>
                <a:spcPct val="14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莫高窟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不仅有精妙绝伦的彩塑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还有四万五千多平方米的宏伟瑰丽的壁画。壁画的内容丰富多彩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有记录佛教故事的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有描绘神佛形象的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有反映民间生活的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还有描摹自然风光的。其中最引人注目的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是那成百上千的飞天。壁画上的飞天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有的臂挎花篮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采摘鲜花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有的怀抱琵琶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轻拨银弦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有的倒悬身子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自天而降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有的彩带飘拂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漫天遨游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有的舒展双臂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翩翩起舞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……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看着这些精美的壁画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就像是走进了灿烂辉煌的艺术殿堂。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选文主要介绍了莫高窟的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莫高窟壁画的内容包括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多选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神佛形象　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民间生活　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自然风光　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佛教故事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如果我是一名游客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我会这样赞美莫高窟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en-US" altLang="zh-CN" sz="3400" u="sng" smtClean="0">
              <a:solidFill>
                <a:schemeClr val="bg1"/>
              </a:solidFill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6205324" y="86613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彩塑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47734" y="95553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壁画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39976" y="1821814"/>
            <a:ext cx="14173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ABCD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46221" y="3802599"/>
            <a:ext cx="10222832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莫高窟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真是举世闻名的艺术宝库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这里的彩塑和壁画都是我国古代劳动人民智慧的结晶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340</Words>
  <Application>Microsoft Office PowerPoint</Application>
  <PresentationFormat>自定义</PresentationFormat>
  <Paragraphs>51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7" baseType="lpstr">
      <vt:lpstr>Arial</vt:lpstr>
      <vt:lpstr>宋体</vt:lpstr>
      <vt:lpstr>方正仿宋_GBK</vt:lpstr>
      <vt:lpstr>NEU-BZ</vt:lpstr>
      <vt:lpstr>NEU-HZ</vt:lpstr>
      <vt:lpstr>方正大标宋_GBK</vt:lpstr>
      <vt:lpstr>微软雅黑</vt:lpstr>
      <vt:lpstr>方正黑体_GBK</vt:lpstr>
      <vt:lpstr>方正小标宋_GBK</vt:lpstr>
      <vt:lpstr>NEU-XT</vt:lpstr>
      <vt:lpstr>Wingdings</vt:lpstr>
      <vt:lpstr>方正书宋_GBK</vt:lpstr>
      <vt:lpstr>方正楷体_GBK</vt:lpstr>
      <vt:lpstr>方正隶变_GBK</vt:lpstr>
      <vt:lpstr>汉仪雅酷黑 95W</vt:lpstr>
      <vt:lpstr>华文宋体</vt:lpstr>
      <vt:lpstr>方正大标宋简体</vt:lpstr>
      <vt:lpstr>Times New Roman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250</cp:revision>
  <dcterms:created xsi:type="dcterms:W3CDTF">2019-06-19T02:08:00Z</dcterms:created>
  <dcterms:modified xsi:type="dcterms:W3CDTF">2026-03-12T02:19:03Z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