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华文宋体" pitchFamily="2" charset="-122"/>
      <p:regular r:id="rId9"/>
    </p:embeddedFont>
    <p:embeddedFont>
      <p:font typeface="微软雅黑" pitchFamily="34" charset="-122"/>
      <p:regular r:id="rId10"/>
      <p:bold r:id="rId11"/>
    </p:embeddedFont>
    <p:embeddedFont>
      <p:font typeface="NEU-BZ" pitchFamily="2" charset="-122"/>
      <p:regular r:id="rId12"/>
      <p:bold r:id="rId13"/>
      <p:italic r:id="rId14"/>
      <p:boldItalic r:id="rId15"/>
    </p:embeddedFont>
    <p:embeddedFont>
      <p:font typeface="方正书宋_GBK" pitchFamily="65" charset="-122"/>
      <p:regular r:id="rId16"/>
    </p:embeddedFont>
    <p:embeddedFont>
      <p:font typeface="方正仿宋_GBK" pitchFamily="65" charset="-122"/>
      <p:regular r:id="rId17"/>
    </p:embeddedFon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方正大标宋_GBK" pitchFamily="65" charset="-122"/>
      <p:regular r:id="rId22"/>
    </p:embeddedFont>
    <p:embeddedFont>
      <p:font typeface="方正隶变_GBK" pitchFamily="65" charset="-122"/>
      <p:regular r:id="rId23"/>
    </p:embeddedFont>
    <p:embeddedFont>
      <p:font typeface="方正小标宋_GBK" pitchFamily="65" charset="-122"/>
      <p:regular r:id="rId24"/>
    </p:embeddedFont>
    <p:embeddedFont>
      <p:font typeface="方正黑体_GBK" pitchFamily="65" charset="-122"/>
      <p:regular r:id="rId25"/>
    </p:embeddedFont>
    <p:embeddedFont>
      <p:font typeface="方正大标宋简体" charset="-122"/>
      <p:regular r:id="rId26"/>
    </p:embeddedFont>
    <p:embeddedFont>
      <p:font typeface="NEU-XT" pitchFamily="18" charset="-122"/>
      <p:regular r:id="rId27"/>
    </p:embeddedFont>
    <p:embeddedFont>
      <p:font typeface="MS Gothic" pitchFamily="49" charset="-128"/>
      <p:regular r:id="rId28"/>
    </p:embeddedFont>
    <p:embeddedFont>
      <p:font typeface="NEU-HZ" pitchFamily="2" charset="-122"/>
      <p:regular r:id="rId29"/>
      <p:italic r:id="rId30"/>
    </p:embeddedFont>
    <p:embeddedFont>
      <p:font typeface="方正楷体_GBK" pitchFamily="65" charset="-122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36" Type="http://schemas.openxmlformats.org/officeDocument/2006/relationships/tableStyles" Target="tableStyle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font" Target="fonts/font23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石 蜂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60" y="861094"/>
            <a:ext cx="11105014" cy="3276940"/>
            <a:chOff x="505460" y="861094"/>
            <a:chExt cx="11105014" cy="3276940"/>
          </a:xfrm>
        </p:grpSpPr>
        <p:sp>
          <p:nvSpPr>
            <p:cNvPr id="3" name="矩形 2"/>
            <p:cNvSpPr/>
            <p:nvPr/>
          </p:nvSpPr>
          <p:spPr>
            <a:xfrm>
              <a:off x="505460" y="861094"/>
              <a:ext cx="11105014" cy="32316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一、在正确的读音或字下面画上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“</a:t>
              </a:r>
              <a:r>
                <a:rPr lang="en-US" altLang="zh-CN" sz="3400">
                  <a:solidFill>
                    <a:srgbClr val="000000"/>
                  </a:solidFill>
                  <a:latin typeface="方正黑体_GBK"/>
                  <a:ea typeface="方正书宋_GBK"/>
                  <a:cs typeface="Times New Roman"/>
                </a:rPr>
                <a:t>——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”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。</a:t>
              </a:r>
              <a:endPara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  <a:p>
              <a:pPr algn="just"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阻力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zǔ</a:t>
              </a:r>
              <a:r>
                <a:rPr lang="zh-CN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　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zhǔ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r>
                <a:rPr lang="zh-CN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　　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 陌生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bǎi</a:t>
              </a:r>
              <a:r>
                <a:rPr lang="zh-CN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　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mò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r>
                <a:rPr lang="zh-CN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　　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 大概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kài</a:t>
              </a:r>
              <a:r>
                <a:rPr lang="zh-CN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　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gài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endPara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  <a:p>
              <a:pPr>
                <a:lnSpc>
                  <a:spcPct val="200000"/>
                </a:lnSpc>
              </a:pP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特殊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cs typeface="Times New Roman"/>
                </a:rPr>
                <a:t>(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shū</a:t>
              </a:r>
              <a:r>
                <a:rPr lang="zh-CN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　</a:t>
              </a:r>
              <a:r>
                <a:rPr lang="en-US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xū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cs typeface="Times New Roman"/>
                </a:rPr>
                <a:t>)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	</a:t>
              </a:r>
              <a:r>
                <a:rPr lang="en-US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	</a:t>
              </a:r>
              <a:r>
                <a:rPr lang="zh-CN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石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cs typeface="Times New Roman"/>
                </a:rPr>
                <a:t>(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蜂</a:t>
              </a:r>
              <a:r>
                <a:rPr lang="zh-CN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　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峰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cs typeface="Times New Roman"/>
                </a:rPr>
                <a:t>)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	</a:t>
              </a:r>
              <a:r>
                <a:rPr lang="en-US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	</a:t>
              </a:r>
              <a:r>
                <a:rPr lang="zh-CN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顶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cs typeface="Times New Roman"/>
                </a:rPr>
                <a:t>(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锋</a:t>
              </a:r>
              <a:r>
                <a:rPr lang="zh-CN" altLang="zh-CN" sz="3400">
                  <a:solidFill>
                    <a:srgbClr val="000000"/>
                  </a:solidFill>
                  <a:latin typeface="NEU-XT"/>
                  <a:ea typeface="方正书宋_GBK"/>
                  <a:cs typeface="Times New Roman"/>
                </a:rPr>
                <a:t>　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峰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cs typeface="Times New Roman"/>
                </a:rPr>
                <a:t>)</a:t>
              </a:r>
              <a:endParaRPr lang="zh-CN" altLang="en-US" sz="3400"/>
            </a:p>
          </p:txBody>
        </p:sp>
        <p:sp>
          <p:nvSpPr>
            <p:cNvPr id="8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505460" y="2496863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4159049" y="2511210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0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8245776" y="2515841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880758" y="3522481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484093" y="2804639"/>
            <a:ext cx="671556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6180224" y="2804639"/>
            <a:ext cx="671556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9821781" y="2832919"/>
            <a:ext cx="671556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583227" y="3831744"/>
            <a:ext cx="671556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4707427" y="3831744"/>
            <a:ext cx="671556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9150225" y="3830257"/>
            <a:ext cx="671556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148"/>
            <a:ext cx="11006455" cy="4853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二、判断下列句子的品析是否正确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正确的打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NEU-BZ"/>
                <a:cs typeface="Times New Roman"/>
              </a:rPr>
              <a:t>􀳫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错误的打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✕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二十只左右的石蜂向四面飞散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好像在寻找回家的方向。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 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二十只石蜂向四面飞散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在寻找回家的方向。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这两句话的意思完全相同。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书宋_GBK"/>
                <a:cs typeface="Times New Roman"/>
              </a:rPr>
              <a:t>      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0000"/>
              </a:lnSpc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.“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它们两点四十分回到蜂窝里</a:t>
            </a:r>
            <a:r>
              <a:rPr lang="en-US" altLang="zh-CN" sz="3400" spc="-15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身上还沾着花粉呢。</a:t>
            </a:r>
            <a:r>
              <a:rPr lang="en-US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 “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两点四十分</a:t>
            </a:r>
            <a:r>
              <a:rPr lang="en-US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是个准确的时间</a:t>
            </a:r>
            <a:r>
              <a:rPr lang="en-US" altLang="zh-CN" sz="3400" spc="-15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说明文章语言准确、严谨。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cs typeface="Times New Roman"/>
              </a:rPr>
              <a:t>      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)</a:t>
            </a:r>
            <a:endParaRPr lang="zh-CN" altLang="en-US" sz="3400"/>
          </a:p>
        </p:txBody>
      </p:sp>
      <p:sp>
        <p:nvSpPr>
          <p:cNvPr id="8" name="文本框 54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5189307" y="3669176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0085029" y="493478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59" y="874268"/>
            <a:ext cx="11006455" cy="4801314"/>
            <a:chOff x="505459" y="874268"/>
            <a:chExt cx="11006455" cy="4801314"/>
          </a:xfrm>
        </p:grpSpPr>
        <p:sp>
          <p:nvSpPr>
            <p:cNvPr id="3" name="矩形 2"/>
            <p:cNvSpPr/>
            <p:nvPr/>
          </p:nvSpPr>
          <p:spPr>
            <a:xfrm>
              <a:off x="505459" y="874268"/>
              <a:ext cx="11006455" cy="48013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三、按要求写词语。</a:t>
              </a:r>
              <a:endPara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>
                  <a:solidFill>
                    <a:srgbClr val="000000"/>
                  </a:solidFill>
                  <a:latin typeface="NEU-HZ"/>
                  <a:ea typeface="方正书宋_GBK"/>
                  <a:cs typeface="Times New Roman"/>
                </a:rPr>
                <a:t>1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.</a:t>
              </a:r>
              <a:r>
                <a:rPr lang="zh-CN" altLang="zh-CN" sz="3400" spc="-15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小刚号称</a:t>
              </a:r>
              <a:r>
                <a:rPr lang="en-US" altLang="zh-CN" sz="3400" spc="-15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“</a:t>
              </a:r>
              <a:r>
                <a:rPr lang="zh-CN" altLang="zh-CN" sz="3400" spc="-15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野外生存小能手</a:t>
              </a:r>
              <a:r>
                <a:rPr lang="en-US" altLang="zh-CN" sz="3400" spc="-15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”</a:t>
              </a:r>
              <a:r>
                <a:rPr lang="en-US" altLang="zh-CN" sz="3400" spc="-15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,</a:t>
              </a:r>
              <a:r>
                <a:rPr lang="zh-CN" altLang="zh-CN" sz="3400" spc="-15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每次露营</a:t>
              </a:r>
              <a:r>
                <a:rPr lang="en-US" altLang="zh-CN" sz="3400" spc="-15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,</a:t>
              </a:r>
              <a:r>
                <a:rPr lang="zh-CN" altLang="zh-CN" sz="3400" spc="-15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他都会沿路</a:t>
              </a:r>
              <a:r>
                <a:rPr lang="zh-CN" altLang="zh-CN" sz="3400" spc="-15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做</a:t>
              </a:r>
              <a:r>
                <a:rPr lang="zh-CN" altLang="zh-CN" sz="3400" spc="-15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记号</a:t>
              </a:r>
              <a:endParaRPr lang="en-US" altLang="zh-CN" sz="3400" spc="-15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 u="sng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　</a:t>
              </a:r>
              <a:r>
                <a:rPr lang="en-US" altLang="zh-CN" sz="3400" u="sng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                </a:t>
              </a:r>
              <a:r>
                <a:rPr lang="zh-CN" altLang="zh-CN" sz="3400" u="sng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　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。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(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仿宋_GBK"/>
                  <a:cs typeface="Times New Roman"/>
                </a:rPr>
                <a:t>写加点词的近义词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)</a:t>
              </a:r>
              <a:endPara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3400">
                  <a:solidFill>
                    <a:srgbClr val="000000"/>
                  </a:solidFill>
                  <a:latin typeface="NEU-HZ"/>
                  <a:ea typeface="方正书宋_GBK"/>
                  <a:cs typeface="Times New Roman"/>
                </a:rPr>
                <a:t>2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.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无人驾驶的自动导引运输车沿着规定路线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cs typeface="Times New Roman"/>
                </a:rPr>
                <a:t>,</a:t>
              </a:r>
              <a:r>
                <a:rPr lang="zh-CN" altLang="zh-CN" sz="3400" u="sng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　</a:t>
              </a:r>
              <a:r>
                <a:rPr lang="en-US" altLang="zh-CN" sz="3400" u="sng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                 </a:t>
              </a:r>
              <a:r>
                <a:rPr lang="en-US" altLang="zh-CN" sz="3400" u="sng" smtClean="0">
                  <a:solidFill>
                    <a:schemeClr val="bg2"/>
                  </a:solidFill>
                  <a:latin typeface="NEU-BZ"/>
                  <a:ea typeface="方正书宋_GBK"/>
                  <a:cs typeface="Times New Roman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3400" smtClean="0">
                  <a:solidFill>
                    <a:srgbClr val="000000"/>
                  </a:solidFill>
                  <a:latin typeface="方正书宋_GBK"/>
                  <a:cs typeface="Times New Roman"/>
                </a:rPr>
                <a:t>(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非常精准</a:t>
              </a:r>
              <a:r>
                <a:rPr lang="en-US" altLang="zh-CN" sz="3400">
                  <a:solidFill>
                    <a:srgbClr val="000000"/>
                  </a:solidFill>
                  <a:latin typeface="方正楷体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没有误差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cs typeface="Times New Roman"/>
                </a:rPr>
                <a:t>)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地把货物送到了指定的位置。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cs typeface="Times New Roman"/>
                </a:rPr>
                <a:t>(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仿宋_GBK"/>
                  <a:cs typeface="Times New Roman"/>
                </a:rPr>
                <a:t>根据意思写出四字词语</a:t>
              </a:r>
              <a:r>
                <a:rPr lang="en-US" altLang="zh-CN" sz="3400">
                  <a:solidFill>
                    <a:srgbClr val="000000"/>
                  </a:solidFill>
                  <a:latin typeface="方正仿宋_GBK"/>
                  <a:ea typeface="方正书宋_GBK"/>
                  <a:cs typeface="Times New Roman"/>
                </a:rPr>
                <a:t>)</a:t>
              </a:r>
              <a:endParaRPr lang="zh-CN" altLang="en-US" sz="3400"/>
            </a:p>
          </p:txBody>
        </p:sp>
        <p:sp>
          <p:nvSpPr>
            <p:cNvPr id="8" name="文本框 28">
              <a:extLst>
                <a:ext uri="{FF2B5EF4-FFF2-40B4-BE49-F238E27FC236}">
                  <a16:creationId xmlns:a16="http://schemas.microsoft.com/office/drawing/2014/main" xmlns="" id="{9857DACD-882E-4B57-AB66-B1456C05BDC5}"/>
                </a:ext>
              </a:extLst>
            </p:cNvPr>
            <p:cNvSpPr txBox="1"/>
            <p:nvPr/>
          </p:nvSpPr>
          <p:spPr>
            <a:xfrm>
              <a:off x="10009846" y="2064372"/>
              <a:ext cx="1057417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>
                  <a:latin typeface="华文宋体" panose="02010600040101010101" pitchFamily="2" charset="-122"/>
                  <a:ea typeface="华文宋体" panose="02010600040101010101" pitchFamily="2" charset="-122"/>
                </a:rPr>
                <a:t>··   </a:t>
              </a:r>
              <a:endParaRPr lang="zh-CN" altLang="en-US" sz="340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079871" y="237214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标记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45479" y="316236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准确无误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pSp>
        <p:nvGrpSpPr>
          <p:cNvPr id="10" name="组合 9"/>
          <p:cNvGrpSpPr/>
          <p:nvPr/>
        </p:nvGrpSpPr>
        <p:grpSpPr>
          <a:xfrm>
            <a:off x="505459" y="861094"/>
            <a:ext cx="11006455" cy="5586145"/>
            <a:chOff x="505459" y="861094"/>
            <a:chExt cx="11006455" cy="5586145"/>
          </a:xfrm>
        </p:grpSpPr>
        <p:sp>
          <p:nvSpPr>
            <p:cNvPr id="6" name="矩形 5"/>
            <p:cNvSpPr/>
            <p:nvPr/>
          </p:nvSpPr>
          <p:spPr>
            <a:xfrm>
              <a:off x="505459" y="861094"/>
              <a:ext cx="11006455" cy="55861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四、按要求完成句子练习。</a:t>
              </a:r>
              <a:endPara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>
                  <a:solidFill>
                    <a:srgbClr val="000000"/>
                  </a:solidFill>
                  <a:latin typeface="NEU-HZ"/>
                  <a:ea typeface="方正书宋_GBK"/>
                  <a:cs typeface="Times New Roman"/>
                </a:rPr>
                <a:t>1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.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石蜂确实靠的不是记忆力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而是一种我无法解释的特殊的能力。</a:t>
              </a:r>
              <a:r>
                <a:rPr lang="en-US" altLang="zh-CN" sz="3400">
                  <a:solidFill>
                    <a:srgbClr val="000000"/>
                  </a:solidFill>
                  <a:latin typeface="方正仿宋_GBK"/>
                  <a:ea typeface="方正书宋_GBK"/>
                  <a:cs typeface="Times New Roman"/>
                </a:rPr>
                <a:t>(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仿宋_GBK"/>
                  <a:cs typeface="Times New Roman"/>
                </a:rPr>
                <a:t>用加点词造句</a:t>
              </a:r>
              <a:r>
                <a:rPr lang="en-US" altLang="zh-CN" sz="3400">
                  <a:solidFill>
                    <a:srgbClr val="000000"/>
                  </a:solidFill>
                  <a:latin typeface="方正仿宋_GBK"/>
                  <a:ea typeface="方正书宋_GBK"/>
                  <a:cs typeface="Times New Roman"/>
                </a:rPr>
                <a:t>)</a:t>
              </a:r>
              <a:endPara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endPara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endParaRPr>
            </a:p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 smtClean="0">
                  <a:solidFill>
                    <a:srgbClr val="000000"/>
                  </a:solidFill>
                  <a:latin typeface="NEU-HZ"/>
                  <a:ea typeface="方正书宋_GBK"/>
                  <a:cs typeface="Times New Roman"/>
                </a:rPr>
                <a:t>2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.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没等我跨进家门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小女儿就</a:t>
              </a:r>
              <a:r>
                <a:rPr lang="zh-CN" altLang="zh-CN" sz="3400" u="sng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冲过来</a:t>
              </a:r>
              <a:r>
                <a:rPr lang="en-US" altLang="zh-CN" sz="3400" u="sng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,</a:t>
              </a:r>
              <a:r>
                <a:rPr lang="zh-CN" altLang="zh-CN" sz="3400" u="sng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脸红红的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看上去很激动。</a:t>
              </a:r>
              <a:r>
                <a:rPr lang="en-US" altLang="zh-CN" sz="3400">
                  <a:solidFill>
                    <a:srgbClr val="000000"/>
                  </a:solidFill>
                  <a:latin typeface="方正仿宋_GBK"/>
                  <a:ea typeface="方正书宋_GBK"/>
                  <a:cs typeface="Times New Roman"/>
                </a:rPr>
                <a:t>(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仿宋_GBK"/>
                  <a:cs typeface="Times New Roman"/>
                </a:rPr>
                <a:t>照样子</a:t>
              </a:r>
              <a:r>
                <a:rPr lang="en-US" altLang="zh-CN" sz="3400">
                  <a:solidFill>
                    <a:srgbClr val="000000"/>
                  </a:solidFill>
                  <a:latin typeface="方正仿宋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仿宋_GBK"/>
                  <a:cs typeface="Times New Roman"/>
                </a:rPr>
                <a:t>补全句子</a:t>
              </a:r>
              <a:r>
                <a:rPr lang="en-US" altLang="zh-CN" sz="3400">
                  <a:solidFill>
                    <a:srgbClr val="000000"/>
                  </a:solidFill>
                  <a:latin typeface="方正仿宋_GBK"/>
                  <a:ea typeface="方正书宋_GBK"/>
                  <a:cs typeface="Times New Roman"/>
                </a:rPr>
                <a:t>)</a:t>
              </a:r>
              <a:endPara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奶奶</a:t>
              </a:r>
              <a:r>
                <a:rPr lang="zh-CN" altLang="zh-CN" sz="3400" u="sng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　</a:t>
              </a:r>
              <a:r>
                <a:rPr lang="en-US" altLang="zh-CN" sz="3400" u="sng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           </a:t>
              </a:r>
              <a:r>
                <a:rPr lang="zh-CN" altLang="zh-CN" sz="3400" u="sng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　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,</a:t>
              </a:r>
              <a:r>
                <a:rPr lang="zh-CN" altLang="zh-CN" sz="3400" u="sng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　</a:t>
              </a:r>
              <a:r>
                <a:rPr lang="en-US" altLang="zh-CN" sz="3400" u="sng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                            </a:t>
              </a:r>
              <a:r>
                <a:rPr lang="zh-CN" altLang="zh-CN" sz="3400" u="sng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　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看上去很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高兴</a:t>
              </a:r>
              <a:r>
                <a:rPr lang="zh-CN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。</a:t>
              </a:r>
              <a:endParaRPr lang="zh-CN" altLang="en-US" sz="3400"/>
            </a:p>
          </p:txBody>
        </p:sp>
        <p:sp>
          <p:nvSpPr>
            <p:cNvPr id="8" name="文本框 28">
              <a:extLst>
                <a:ext uri="{FF2B5EF4-FFF2-40B4-BE49-F238E27FC236}">
                  <a16:creationId xmlns:a16="http://schemas.microsoft.com/office/drawing/2014/main" xmlns="" id="{9857DACD-882E-4B57-AB66-B1456C05BDC5}"/>
                </a:ext>
              </a:extLst>
            </p:cNvPr>
            <p:cNvSpPr txBox="1"/>
            <p:nvPr/>
          </p:nvSpPr>
          <p:spPr>
            <a:xfrm>
              <a:off x="3392478" y="2076410"/>
              <a:ext cx="1057417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>
                  <a:latin typeface="华文宋体" panose="02010600040101010101" pitchFamily="2" charset="-122"/>
                  <a:ea typeface="华文宋体" panose="02010600040101010101" pitchFamily="2" charset="-122"/>
                </a:rPr>
                <a:t>··   </a:t>
              </a:r>
              <a:endParaRPr lang="zh-CN" altLang="en-US" sz="340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28">
              <a:extLst>
                <a:ext uri="{FF2B5EF4-FFF2-40B4-BE49-F238E27FC236}">
                  <a16:creationId xmlns:a16="http://schemas.microsoft.com/office/drawing/2014/main" xmlns="" id="{9857DACD-882E-4B57-AB66-B1456C05BDC5}"/>
                </a:ext>
              </a:extLst>
            </p:cNvPr>
            <p:cNvSpPr txBox="1"/>
            <p:nvPr/>
          </p:nvSpPr>
          <p:spPr>
            <a:xfrm>
              <a:off x="5734624" y="2055312"/>
              <a:ext cx="1057417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>
                  <a:latin typeface="华文宋体" panose="02010600040101010101" pitchFamily="2" charset="-122"/>
                  <a:ea typeface="华文宋体" panose="02010600040101010101" pitchFamily="2" charset="-122"/>
                </a:rPr>
                <a:t>··   </a:t>
              </a:r>
              <a:endParaRPr lang="zh-CN" altLang="en-US" sz="340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956865" y="3307868"/>
            <a:ext cx="7996989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他不是故意迟到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而是路上堵车了。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79337" y="558769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走过来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94037" y="5587697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脸上笑眯眯的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四、按要求完成句子练习。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我在我家草料棚的蜂窝里捉了一些石蜂。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缩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句</a:t>
            </a:r>
            <a:r>
              <a:rPr lang="en-US" altLang="zh-CN" sz="3400" smtClean="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6865" y="2493580"/>
            <a:ext cx="2909771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我捉了石蜂。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335</Words>
  <Application>Microsoft Office PowerPoint</Application>
  <PresentationFormat>自定义</PresentationFormat>
  <Paragraphs>52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9" baseType="lpstr">
      <vt:lpstr>Arial</vt:lpstr>
      <vt:lpstr>宋体</vt:lpstr>
      <vt:lpstr>华文宋体</vt:lpstr>
      <vt:lpstr>楷体</vt:lpstr>
      <vt:lpstr>微软雅黑</vt:lpstr>
      <vt:lpstr>NEU-BZ</vt:lpstr>
      <vt:lpstr>方正书宋_GBK</vt:lpstr>
      <vt:lpstr>方正仿宋_GBK</vt:lpstr>
      <vt:lpstr>Calibri</vt:lpstr>
      <vt:lpstr>方正大标宋_GBK</vt:lpstr>
      <vt:lpstr>方正隶变_GBK</vt:lpstr>
      <vt:lpstr>方正小标宋_GBK</vt:lpstr>
      <vt:lpstr>方正黑体_GBK</vt:lpstr>
      <vt:lpstr>Wingdings</vt:lpstr>
      <vt:lpstr>汉仪雅酷黑 95W</vt:lpstr>
      <vt:lpstr>方正大标宋简体</vt:lpstr>
      <vt:lpstr>Times New Roman</vt:lpstr>
      <vt:lpstr>NEU-XT</vt:lpstr>
      <vt:lpstr>MS Gothic</vt:lpstr>
      <vt:lpstr>NEU-HZ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245</cp:revision>
  <dcterms:created xsi:type="dcterms:W3CDTF">2019-06-19T02:08:00Z</dcterms:created>
  <dcterms:modified xsi:type="dcterms:W3CDTF">2026-03-11T02:29:07Z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