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528" r:id="rId7"/>
    <p:sldId id="529" r:id="rId8"/>
    <p:sldId id="530" r:id="rId9"/>
    <p:sldId id="531" r:id="rId10"/>
    <p:sldId id="532" r:id="rId11"/>
    <p:sldId id="498" r:id="rId12"/>
    <p:sldId id="535" r:id="rId13"/>
    <p:sldId id="536" r:id="rId14"/>
    <p:sldId id="537" r:id="rId15"/>
    <p:sldId id="538" r:id="rId16"/>
    <p:sldId id="539" r:id="rId17"/>
    <p:sldId id="522" r:id="rId18"/>
    <p:sldId id="427" r:id="rId19"/>
  </p:sldIdLst>
  <p:sldSz cx="12192000" cy="6858000"/>
  <p:notesSz cx="6858000" cy="9144000"/>
  <p:embeddedFontLst>
    <p:embeddedFont>
      <p:font typeface="微软雅黑" pitchFamily="34" charset="-122"/>
      <p:regular r:id="rId20"/>
      <p:bold r:id="rId21"/>
    </p:embeddedFont>
    <p:embeddedFont>
      <p:font typeface="NEU-XT" pitchFamily="18" charset="-122"/>
      <p:regular r:id="rId22"/>
    </p:embeddedFont>
    <p:embeddedFont>
      <p:font typeface="方正书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NEU-HZ" pitchFamily="2" charset="-122"/>
      <p:regular r:id="rId28"/>
      <p:italic r:id="rId29"/>
    </p:embeddedFont>
    <p:embeddedFont>
      <p:font typeface="方正大标宋简体" charset="-122"/>
      <p:regular r:id="rId30"/>
    </p:embeddedFont>
    <p:embeddedFont>
      <p:font typeface="方正小标宋_GBK" pitchFamily="65" charset="-122"/>
      <p:regular r:id="rId31"/>
    </p:embeddedFont>
    <p:embeddedFont>
      <p:font typeface="方正大标宋_GBK" pitchFamily="65" charset="-122"/>
      <p:regular r:id="rId32"/>
    </p:embeddedFont>
    <p:embeddedFont>
      <p:font typeface="方正隶变_GBK" pitchFamily="65" charset="-122"/>
      <p:regular r:id="rId33"/>
    </p:embeddedFont>
    <p:embeddedFont>
      <p:font typeface="方正黑体_GBK" pitchFamily="65" charset="-122"/>
      <p:regular r:id="rId34"/>
    </p:embeddedFont>
    <p:embeddedFont>
      <p:font typeface="方正楷体_GBK" pitchFamily="65" charset="-122"/>
      <p:regular r:id="rId35"/>
    </p:embeddedFont>
    <p:embeddedFont>
      <p:font typeface="华文宋体" pitchFamily="2" charset="-122"/>
      <p:regular r:id="rId36"/>
    </p:embeddedFont>
    <p:embeddedFont>
      <p:font typeface="NEU-BZ" pitchFamily="2" charset="-122"/>
      <p:regular r:id="rId37"/>
      <p:bold r:id="rId38"/>
      <p:italic r:id="rId39"/>
      <p:boldItalic r:id="rId40"/>
    </p:embeddedFont>
    <p:embeddedFont>
      <p:font typeface="方正仿宋_GBK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3628"/>
            <a:ext cx="1138174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六、看图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写出下列寓言故事的名称。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画蛇添足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坐井观天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南辕北辙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刻舟求剑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2718473"/>
            <a:ext cx="11607800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158843" y="43072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6635" y="43072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93866" y="4286899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62579" y="43025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9843"/>
            <a:ext cx="109200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啄木鸟和梨树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一棵梨树被虫咬伤了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两只啄木鸟看见了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讨论怎么给树治虫。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一只啄木鸟说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应该从树尖治起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因为树尖是发芽成长的部分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很重要。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另一只啄木鸟说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应该从树根治起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树根是根本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没有根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树怎么能发芽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9843"/>
            <a:ext cx="109200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只啄木鸟争执不下。争论一天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没有结果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争论两天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还是固执己见。就这样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一天又一天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一月又一月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还是僵持着。而病树呢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已被虫蛀空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风一吹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倒了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两只啄木鸟还在争吵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争吵的不是怎样治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而是责任应该由谁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担负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623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9843"/>
            <a:ext cx="109200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联系短文内容解释词语。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僵持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固执己见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56864" y="1520647"/>
            <a:ext cx="1008836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相持不下。文中指两只啄木鸟争执不下的场面始终没有改变。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3808" y="3042594"/>
            <a:ext cx="994975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顽固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地坚持自己的意见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不肯改变。文中指两只啄木鸟都坚持自己的意见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互不让步。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595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1" y="889843"/>
            <a:ext cx="92360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根据短文内容填空。</a:t>
            </a: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两只啄木鸟为病树而争吵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一只啄木鸟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认为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从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另一只啄木鸟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认为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结果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55504" y="251036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树尖治起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68251" y="249003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树根治起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220812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树被虫蛀空后倒了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790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9843"/>
            <a:ext cx="10920013" cy="2355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从第三自然段中的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一天又一天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一月又一月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可以看出这两只啄木鸟争执的时间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说明这两只啄木鸟都很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890272" y="16183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7860" y="24853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固执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66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9843"/>
            <a:ext cx="10920013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这则寓言告诉我们什么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道理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403" y="1798182"/>
            <a:ext cx="1084906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遇到问题应及时想办法解决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而不应固执己见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争吵不休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错过最佳时机。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25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40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图上有哪些人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他们在干什么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他们的动作又是怎样的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他们之间可能说了哪些话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仔细观察图片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将图片中的内容描述下来。题目自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语句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81518" y="3429000"/>
            <a:ext cx="4488148" cy="28053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2982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sònɡ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国有一位农夫上演了一个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shǒu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tù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的故事。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小鹿对自己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yún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chèn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的身材和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角很满意。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狼骗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的老山羊说它是为救小鸡才掉进陷阱的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老山羊不上当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告诉它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rén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很快就会来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shōu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它的。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9662" y="153687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504" y="2270200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守株待兔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9300" y="306468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匀称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40885" y="306246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别致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36790" y="451546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善良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8299" y="525784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猎人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20345" y="595496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收拾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737"/>
            <a:ext cx="1148132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忠诚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温和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相传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花言桥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精美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尘土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倒影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灰心丧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汽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耕地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叹气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渴水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没精打采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43673" y="25632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43673" y="33996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51958" y="42433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73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下列成语中加点字意思有误的一项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遮蔽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遮盖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耳盗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铃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失实的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假的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竽充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补充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寻找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剑　 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邯郸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战国时赵国的地名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学步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学习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走路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85335" y="11113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8793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15874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8792" y="28398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87387" y="28695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3090" y="36290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12587" y="36290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879562" y="442125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479977" y="442125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820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73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下列句子属于反问句的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亲爱的姐姐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你难道不会疲劳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鹿忽然发现了自己倒映在水中的影子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这是我吗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你几时才能抛开这样的生涯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这是怎么回事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池子对她的邻居河流说道。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8686" y="10117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45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351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三、先把下面的成语补充完整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邯郸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竽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盗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蛇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求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剑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井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之蛙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弓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蛇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相矛盾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我们不能做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要做个见多识广的人。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那不是老鼠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只是块石头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别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自己吓自己。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这篇文章已经很完整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你再往下写就是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8658" y="18265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2502" y="18424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33793" y="18492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8657" y="26232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7060" y="26029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01286" y="260295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28656" y="33488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08707" y="33488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3769" y="39711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井底之蛙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72370" y="47780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杯弓蛇影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57602" y="553849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画蛇添足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554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四、请你想象人物的神态、动作以及心情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把情境补充完整。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小兰得知学校将开展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讲寓言故事大赛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这消息后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一脸兴奋地说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我一定要好好准备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争取比赛拿一个好名次。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你这次怎么这么有信心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因为我平时经常听寓言故事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故事情节我都知道。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5554" y="3175542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瞪大眼睛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吃惊地看着小兰说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4705580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拍拍胸脯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信心十足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993" y="1646543"/>
            <a:ext cx="1060314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学校决定于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8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日下午两点在礼堂举行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讲小故事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明大道理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讲寓言故事比赛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请同学们向少先队大队委积极报名参加。请你帮少先队大队委写一则通知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发通知时间是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26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05460" y="1050206"/>
            <a:ext cx="10729890" cy="5493812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180000" tIns="0" rIns="18000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通知</a:t>
            </a:r>
            <a:endParaRPr kumimoji="0" lang="zh-CN" sz="3400" b="1" i="0" u="none" strike="noStrike" cap="none" normalizeH="0" baseline="0" smtClean="0">
              <a:ln>
                <a:noFill/>
              </a:ln>
              <a:solidFill>
                <a:srgbClr val="E72582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全体同学</a:t>
            </a: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:</a:t>
            </a:r>
            <a:endParaRPr kumimoji="0" lang="en-US" altLang="zh-CN" sz="3400" b="1" i="0" u="none" strike="noStrike" cap="none" normalizeH="0" baseline="0" smtClean="0">
              <a:ln>
                <a:noFill/>
              </a:ln>
              <a:solidFill>
                <a:srgbClr val="E72582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　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学校于</a:t>
            </a: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4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月</a:t>
            </a: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8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日下午两点在礼堂举行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Arial"/>
                <a:ea typeface="方正仿宋_GBK" pitchFamily="65" charset="-122"/>
                <a:cs typeface="Times New Roman" pitchFamily="18" charset="0"/>
              </a:rPr>
              <a:t>“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讲小故事</a:t>
            </a: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明大道理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Arial"/>
                <a:ea typeface="方正仿宋_GBK" pitchFamily="65" charset="-122"/>
                <a:cs typeface="Times New Roman" pitchFamily="18" charset="0"/>
              </a:rPr>
              <a:t>”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讲寓言故事比赛</a:t>
            </a: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请同学们向少先队大队委积极报名参加。</a:t>
            </a:r>
            <a:endParaRPr kumimoji="0" lang="zh-CN" altLang="en-US" sz="3400" b="1" i="0" u="none" strike="noStrike" cap="none" normalizeH="0" baseline="0" smtClean="0">
              <a:ln>
                <a:noFill/>
              </a:ln>
              <a:solidFill>
                <a:srgbClr val="E72582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少先队大队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委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endParaRPr kumimoji="0" lang="zh-CN" altLang="en-US" sz="3400" b="1" i="0" u="none" strike="noStrike" cap="none" normalizeH="0" baseline="0" smtClean="0">
              <a:ln>
                <a:noFill/>
              </a:ln>
              <a:solidFill>
                <a:srgbClr val="E72582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3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月</a:t>
            </a:r>
            <a:r>
              <a:rPr kumimoji="0" lang="en-US" altLang="zh-CN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26</a:t>
            </a:r>
            <a:r>
              <a:rPr kumimoji="0" lang="zh-CN" altLang="en-US" sz="3400" b="1" i="0" u="none" strike="noStrike" cap="none" normalizeH="0" baseline="0" smtClean="0">
                <a:ln>
                  <a:noFill/>
                </a:ln>
                <a:solidFill>
                  <a:srgbClr val="E72582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日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A46AA6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　</a:t>
            </a:r>
            <a:endParaRPr kumimoji="0" lang="zh-CN" altLang="en-US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804</Words>
  <Application>Microsoft Office PowerPoint</Application>
  <PresentationFormat>自定义</PresentationFormat>
  <Paragraphs>144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微软雅黑</vt:lpstr>
      <vt:lpstr>NEU-XT</vt:lpstr>
      <vt:lpstr>方正书宋_GBK</vt:lpstr>
      <vt:lpstr>Calibri</vt:lpstr>
      <vt:lpstr>汉仪雅酷黑 95W</vt:lpstr>
      <vt:lpstr>NEU-HZ</vt:lpstr>
      <vt:lpstr>方正大标宋简体</vt:lpstr>
      <vt:lpstr>方正小标宋_GBK</vt:lpstr>
      <vt:lpstr>方正大标宋_GBK</vt:lpstr>
      <vt:lpstr>Wingdings</vt:lpstr>
      <vt:lpstr>方正隶变_GBK</vt:lpstr>
      <vt:lpstr>方正黑体_GBK</vt:lpstr>
      <vt:lpstr>方正楷体_GBK</vt:lpstr>
      <vt:lpstr>Times New Roman</vt:lpstr>
      <vt:lpstr>华文宋体</vt:lpstr>
      <vt:lpstr>NEU-BZ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2026-03-02T02:54:12Z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