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仿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NEU-HZ" pitchFamily="2" charset="-122"/>
      <p:regular r:id="rId21"/>
      <p:italic r:id="rId22"/>
    </p:embeddedFont>
    <p:embeddedFont>
      <p:font typeface="方正大标宋简体" charset="-122"/>
      <p:regular r:id="rId23"/>
    </p:embeddedFont>
    <p:embeddedFont>
      <p:font typeface="方正隶变_GBK" pitchFamily="65" charset="-122"/>
      <p:regular r:id="rId24"/>
    </p:embeddedFont>
    <p:embeddedFont>
      <p:font typeface="方正小标宋_GBK" pitchFamily="65" charset="-122"/>
      <p:regular r:id="rId25"/>
    </p:embeddedFont>
    <p:embeddedFont>
      <p:font typeface="方正书宋_GBK" pitchFamily="65" charset="-122"/>
      <p:regular r:id="rId26"/>
    </p:embeddedFont>
    <p:embeddedFont>
      <p:font typeface="方正楷体_GBK" pitchFamily="65" charset="-122"/>
      <p:regular r:id="rId27"/>
    </p:embeddedFont>
    <p:embeddedFont>
      <p:font typeface="NEU-XT" pitchFamily="18" charset="-122"/>
      <p:regular r:id="rId28"/>
    </p:embeddedFont>
    <p:embeddedFont>
      <p:font typeface="华文宋体" pitchFamily="2" charset="-122"/>
      <p:regular r:id="rId29"/>
    </p:embeddedFont>
    <p:embeddedFont>
      <p:font typeface="方正大标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古诗三首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540204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62" y="1754845"/>
            <a:ext cx="10828053" cy="3348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721654" y="2242821"/>
            <a:ext cx="2092662" cy="1090390"/>
            <a:chOff x="1987734" y="1843323"/>
            <a:chExt cx="2092662" cy="1090390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859967"/>
              </p:ext>
            </p:extLst>
          </p:nvPr>
        </p:nvGraphicFramePr>
        <p:xfrm>
          <a:off x="749147" y="229287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3605224" y="2239706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364689"/>
              </p:ext>
            </p:extLst>
          </p:nvPr>
        </p:nvGraphicFramePr>
        <p:xfrm>
          <a:off x="3632717" y="228975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兄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6464727" y="2218334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384451"/>
              </p:ext>
            </p:extLst>
          </p:nvPr>
        </p:nvGraphicFramePr>
        <p:xfrm>
          <a:off x="6492220" y="226838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节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9360329" y="2226060"/>
            <a:ext cx="2092662" cy="1090390"/>
            <a:chOff x="1987734" y="1843323"/>
            <a:chExt cx="2092662" cy="1090390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366657"/>
              </p:ext>
            </p:extLst>
          </p:nvPr>
        </p:nvGraphicFramePr>
        <p:xfrm>
          <a:off x="9387822" y="227611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717638" y="3995477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669670"/>
              </p:ext>
            </p:extLst>
          </p:nvPr>
        </p:nvGraphicFramePr>
        <p:xfrm>
          <a:off x="745131" y="404552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3601208" y="3992362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32642"/>
              </p:ext>
            </p:extLst>
          </p:nvPr>
        </p:nvGraphicFramePr>
        <p:xfrm>
          <a:off x="3628701" y="404241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6460711" y="3970990"/>
            <a:ext cx="2092662" cy="1090390"/>
            <a:chOff x="1987734" y="1843323"/>
            <a:chExt cx="2092662" cy="1090390"/>
          </a:xfrm>
        </p:grpSpPr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034857"/>
              </p:ext>
            </p:extLst>
          </p:nvPr>
        </p:nvGraphicFramePr>
        <p:xfrm>
          <a:off x="6488204" y="402104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9356313" y="3978716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892711"/>
              </p:ext>
            </p:extLst>
          </p:nvPr>
        </p:nvGraphicFramePr>
        <p:xfrm>
          <a:off x="9383806" y="402876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692"/>
            <a:ext cx="1090047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二、根据意思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从课文的诗句中找出对应的词语写下来。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农历正月初一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千家万户。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作客他乡的人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美好的节日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10950" y="18097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元日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75554" y="2653349"/>
            <a:ext cx="2037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千门万户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11715" y="338591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异客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75554" y="41920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佳节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74268"/>
            <a:ext cx="11006455" cy="4893448"/>
            <a:chOff x="505459" y="874268"/>
            <a:chExt cx="11006455" cy="4893448"/>
          </a:xfrm>
        </p:grpSpPr>
        <p:sp>
          <p:nvSpPr>
            <p:cNvPr id="3" name="矩形 2"/>
            <p:cNvSpPr/>
            <p:nvPr/>
          </p:nvSpPr>
          <p:spPr>
            <a:xfrm>
              <a:off x="505459" y="874268"/>
              <a:ext cx="11006455" cy="4801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三、查字典</a:t>
              </a:r>
              <a:r>
                <a:rPr lang="en-US" altLang="zh-CN" sz="3400">
                  <a:solidFill>
                    <a:srgbClr val="000000"/>
                  </a:solidFill>
                  <a:latin typeface="方正黑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填空。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indent="722313"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“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欲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”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用部首查字法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应先查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 u="sng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    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再查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 u="sng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;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用音序查字法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应先查大写字母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 u="sng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</a:t>
              </a:r>
              <a:r>
                <a:rPr lang="zh-CN" altLang="zh-CN" sz="3400" u="sng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再查音节</a:t>
              </a:r>
              <a:r>
                <a:rPr lang="zh-CN" altLang="zh-CN" sz="3400" u="sng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 u="sng" smtClean="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    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。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“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欲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”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在字典中的解释有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: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①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欲望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;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②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想要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希望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;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③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需要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;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④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将要。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给下面句子中的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“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欲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”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选择正确的解释。</a:t>
              </a: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1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路上行人欲断魂。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         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　　</a:t>
              </a:r>
              <a:r>
                <a:rPr lang="en-US" altLang="zh-CN" sz="340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2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欲穷千里目。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          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2542393" y="515216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773498" y="512673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347398" y="1653371"/>
            <a:ext cx="13260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谷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欠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96575" y="1653371"/>
            <a:ext cx="8899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7</a:t>
            </a:r>
            <a:r>
              <a:rPr lang="en-US" altLang="zh-CN" sz="340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23672" y="241136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Y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74211" y="2411360"/>
            <a:ext cx="6447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yù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14847" y="48443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178666" y="48189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8844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四、选择加点字词的正确意思填在括号里。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爆竹声中一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岁除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逝去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表示不计算在内。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总把新桃换旧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符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桃花。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桃符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辟邪门饰。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借问酒家何处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请问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问借出去的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东西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31434" y="5216652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141195" y="3697238"/>
            <a:ext cx="72232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400501" y="2093027"/>
            <a:ext cx="72232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54657" y="18143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36675" y="338247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24652" y="49259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088844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四、选择加点字词的正确意思填在括号里。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路上行人欲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断魂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丢了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魂魄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形容悲伤到极点。</a:t>
            </a:r>
            <a:endParaRPr lang="zh-CN" altLang="en-US" sz="3400"/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032211" y="2079451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26837" y="177167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205</Words>
  <Application>Microsoft Office PowerPoint</Application>
  <PresentationFormat>自定义</PresentationFormat>
  <Paragraphs>74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方正黑体_GBK</vt:lpstr>
      <vt:lpstr>微软雅黑</vt:lpstr>
      <vt:lpstr>方正仿宋_GBK</vt:lpstr>
      <vt:lpstr>NEU-BZ</vt:lpstr>
      <vt:lpstr>Calibri</vt:lpstr>
      <vt:lpstr>NEU-HZ</vt:lpstr>
      <vt:lpstr>方正大标宋简体</vt:lpstr>
      <vt:lpstr>方正隶变_GBK</vt:lpstr>
      <vt:lpstr>汉仪雅酷黑 95W</vt:lpstr>
      <vt:lpstr>方正小标宋_GBK</vt:lpstr>
      <vt:lpstr>方正书宋_GBK</vt:lpstr>
      <vt:lpstr>Wingdings</vt:lpstr>
      <vt:lpstr>方正楷体_GBK</vt:lpstr>
      <vt:lpstr>NEU-XT</vt:lpstr>
      <vt:lpstr>Times New Roman</vt:lpstr>
      <vt:lpstr>华文宋体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2026-03-11T06:06:25Z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