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9" r:id="rId4"/>
    <p:sldId id="505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NEU-BZ" pitchFamily="2" charset="-122"/>
      <p:regular r:id="rId9"/>
      <p:bold r:id="rId10"/>
      <p:italic r:id="rId11"/>
      <p:boldItalic r:id="rId12"/>
    </p:embeddedFont>
    <p:embeddedFont>
      <p:font typeface="NEU-HZ" pitchFamily="2" charset="-122"/>
      <p:regular r:id="rId13"/>
      <p:italic r:id="rId14"/>
    </p:embeddedFont>
    <p:embeddedFont>
      <p:font typeface="华文宋体" pitchFamily="2" charset="-122"/>
      <p:regular r:id="rId15"/>
    </p:embeddedFont>
    <p:embeddedFont>
      <p:font typeface="方正书宋_GBK" pitchFamily="65" charset="-122"/>
      <p:regular r:id="rId16"/>
    </p:embeddedFont>
    <p:embeddedFont>
      <p:font typeface="NEU-XT" pitchFamily="18" charset="-122"/>
      <p:regular r:id="rId17"/>
    </p:embeddedFont>
    <p:embeddedFont>
      <p:font typeface="方正大标宋_GBK" pitchFamily="65" charset="-122"/>
      <p:regular r:id="rId18"/>
    </p:embeddedFon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方正大标宋简体" charset="-122"/>
      <p:regular r:id="rId23"/>
    </p:embeddedFont>
    <p:embeddedFont>
      <p:font typeface="微软雅黑" pitchFamily="34" charset="-122"/>
      <p:regular r:id="rId24"/>
      <p:bold r:id="rId25"/>
    </p:embeddedFont>
    <p:embeddedFont>
      <p:font typeface="方正仿宋_GBK" pitchFamily="65" charset="-122"/>
      <p:regular r:id="rId26"/>
    </p:embeddedFont>
    <p:embeddedFont>
      <p:font typeface="方正隶变_GBK" pitchFamily="65" charset="-122"/>
      <p:regular r:id="rId27"/>
    </p:embeddedFont>
    <p:embeddedFont>
      <p:font typeface="方正黑体_GBK" pitchFamily="65" charset="-122"/>
      <p:regular r:id="rId28"/>
    </p:embeddedFont>
    <p:embeddedFont>
      <p:font typeface="方正小标宋_GBK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纸的发明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99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一、给下面的加点字注音。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这种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鲜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艳的毒蘑菇在生活中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鲜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为人知。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果农们成年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月的忙碌换来了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累硕果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此时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他们多日的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劳累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一扫而光。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我给爷爷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切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了一块蛋糕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他的脸上露出了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亲切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而欣慰的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笑容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39448" y="1857908"/>
            <a:ext cx="10807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xiān</a:t>
            </a:r>
            <a:r>
              <a:rPr lang="en-US" altLang="zh-CN" sz="340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11625" y="1857908"/>
            <a:ext cx="98296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xiǎn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73438" y="2652112"/>
            <a:ext cx="6190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lěi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77786" y="2652111"/>
            <a:ext cx="6190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léi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92376" y="3404936"/>
            <a:ext cx="6190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lèi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18025" y="4180003"/>
            <a:ext cx="76495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qiē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29902" y="4180003"/>
            <a:ext cx="76495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qiè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700181" y="212078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507423" y="212078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979820" y="288873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748054" y="288873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105187" y="368864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555050" y="448699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745511" y="446292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995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一、给下面的加点字注音。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这个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便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利店的东西价格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便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人们都喜欢来这儿购物。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700182" y="219765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00381" y="1882893"/>
            <a:ext cx="100700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biàn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33327" y="1875906"/>
            <a:ext cx="100700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pián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730858" y="216351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5400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8844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二、按要求完成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练习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由右图我想到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了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本课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成语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: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下面哪一项与这个成语意思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相反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?(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学贯中西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才高八斗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目不识丁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4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080059" y="1475063"/>
            <a:ext cx="3914498" cy="252426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6865" y="312122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学富五车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66298" y="436047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86299"/>
            <a:ext cx="11006455" cy="4801314"/>
            <a:chOff x="505459" y="886299"/>
            <a:chExt cx="11006455" cy="4801314"/>
          </a:xfrm>
        </p:grpSpPr>
        <p:sp>
          <p:nvSpPr>
            <p:cNvPr id="3" name="矩形 2"/>
            <p:cNvSpPr/>
            <p:nvPr/>
          </p:nvSpPr>
          <p:spPr>
            <a:xfrm>
              <a:off x="505459" y="886299"/>
              <a:ext cx="11006455" cy="48013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三、读句子</a:t>
              </a:r>
              <a:r>
                <a:rPr lang="en-US" altLang="zh-CN" sz="3400">
                  <a:latin typeface="方正黑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写出句子中加点词语的反义词。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>
                  <a:latin typeface="NEU-HZ"/>
                  <a:ea typeface="宋体"/>
                  <a:cs typeface="Times New Roman"/>
                </a:rPr>
                <a:t>1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.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这种书很笨重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阅读、携带、保存都很不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方便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。</a:t>
              </a:r>
              <a:endParaRPr lang="en-US" altLang="zh-CN" sz="3400" smtClean="0">
                <a:latin typeface="Calibri"/>
                <a:ea typeface="宋体"/>
                <a:cs typeface="Times New Roman"/>
              </a:endParaRPr>
            </a:p>
            <a:p>
              <a:pPr indent="6184900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           )(            )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>
                  <a:latin typeface="NEU-HZ"/>
                  <a:ea typeface="宋体"/>
                  <a:cs typeface="Times New Roman"/>
                </a:rPr>
                <a:t>2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.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但麻纸比较粗糙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不便书写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。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           )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>
                  <a:latin typeface="NEU-HZ"/>
                  <a:ea typeface="宋体"/>
                  <a:cs typeface="Times New Roman"/>
                </a:rPr>
                <a:t>3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.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用这种方法造纸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原料容易得到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价格又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便宜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。</a:t>
              </a:r>
              <a:endParaRPr lang="en-US" altLang="zh-CN" sz="3400" smtClean="0">
                <a:latin typeface="Calibri"/>
                <a:ea typeface="宋体"/>
                <a:cs typeface="Times New Roman"/>
              </a:endParaRPr>
            </a:p>
            <a:p>
              <a:pPr indent="6184900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            )(           )</a:t>
              </a:r>
              <a:endParaRPr lang="zh-CN" altLang="zh-CN" sz="3400">
                <a:effectLst/>
                <a:latin typeface="Calibri"/>
                <a:ea typeface="宋体"/>
                <a:cs typeface="Times New Roman"/>
              </a:endParaRPr>
            </a:p>
          </p:txBody>
        </p:sp>
        <p:sp>
          <p:nvSpPr>
            <p:cNvPr id="8" name="文本框 28">
              <a:extLst>
                <a:ext uri="{FF2B5EF4-FFF2-40B4-BE49-F238E27FC236}">
                  <a16:creationId xmlns="" xmlns:a16="http://schemas.microsoft.com/office/drawing/2014/main" id="{9857DACD-882E-4B57-AB66-B1456C05BDC5}"/>
                </a:ext>
              </a:extLst>
            </p:cNvPr>
            <p:cNvSpPr txBox="1"/>
            <p:nvPr/>
          </p:nvSpPr>
          <p:spPr>
            <a:xfrm>
              <a:off x="2562296" y="2124535"/>
              <a:ext cx="1057417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   </a:t>
              </a:r>
              <a:endParaRPr lang="zh-CN" altLang="en-US" sz="34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28">
              <a:extLst>
                <a:ext uri="{FF2B5EF4-FFF2-40B4-BE49-F238E27FC236}">
                  <a16:creationId xmlns="" xmlns:a16="http://schemas.microsoft.com/office/drawing/2014/main" id="{9857DACD-882E-4B57-AB66-B1456C05BDC5}"/>
                </a:ext>
              </a:extLst>
            </p:cNvPr>
            <p:cNvSpPr txBox="1"/>
            <p:nvPr/>
          </p:nvSpPr>
          <p:spPr>
            <a:xfrm>
              <a:off x="6096000" y="2124534"/>
              <a:ext cx="1057417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   </a:t>
              </a:r>
              <a:endParaRPr lang="zh-CN" altLang="en-US" sz="34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28">
              <a:extLst>
                <a:ext uri="{FF2B5EF4-FFF2-40B4-BE49-F238E27FC236}">
                  <a16:creationId xmlns="" xmlns:a16="http://schemas.microsoft.com/office/drawing/2014/main" id="{9857DACD-882E-4B57-AB66-B1456C05BDC5}"/>
                </a:ext>
              </a:extLst>
            </p:cNvPr>
            <p:cNvSpPr txBox="1"/>
            <p:nvPr/>
          </p:nvSpPr>
          <p:spPr>
            <a:xfrm>
              <a:off x="2970684" y="3696661"/>
              <a:ext cx="1057417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   </a:t>
              </a:r>
              <a:endParaRPr lang="zh-CN" altLang="en-US" sz="34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28">
              <a:extLst>
                <a:ext uri="{FF2B5EF4-FFF2-40B4-BE49-F238E27FC236}">
                  <a16:creationId xmlns="" xmlns:a16="http://schemas.microsoft.com/office/drawing/2014/main" id="{9857DACD-882E-4B57-AB66-B1456C05BDC5}"/>
                </a:ext>
              </a:extLst>
            </p:cNvPr>
            <p:cNvSpPr txBox="1"/>
            <p:nvPr/>
          </p:nvSpPr>
          <p:spPr>
            <a:xfrm>
              <a:off x="4829152" y="4454652"/>
              <a:ext cx="1057417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   </a:t>
              </a:r>
              <a:endParaRPr lang="zh-CN" altLang="en-US" sz="34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2" name="文本框 28">
              <a:extLst>
                <a:ext uri="{FF2B5EF4-FFF2-40B4-BE49-F238E27FC236}">
                  <a16:creationId xmlns="" xmlns:a16="http://schemas.microsoft.com/office/drawing/2014/main" id="{9857DACD-882E-4B57-AB66-B1456C05BDC5}"/>
                </a:ext>
              </a:extLst>
            </p:cNvPr>
            <p:cNvSpPr txBox="1"/>
            <p:nvPr/>
          </p:nvSpPr>
          <p:spPr>
            <a:xfrm>
              <a:off x="7936402" y="4469650"/>
              <a:ext cx="1057417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   </a:t>
              </a:r>
              <a:endParaRPr lang="zh-CN" altLang="en-US" sz="34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6987377" y="26353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轻便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516363" y="263530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销毁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59027" y="339392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光滑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987377" y="496205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困难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591679" y="496205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昂贵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8661"/>
            <a:ext cx="1086438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四、用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创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字组成合适的词语填在括号里。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科学家用自己的发明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造福人类。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只有敢于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不断改进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我们的技术才能领先。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5409301" y="189400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创造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89145" y="250955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创新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300</Words>
  <Application>Microsoft Office PowerPoint</Application>
  <PresentationFormat>自定义</PresentationFormat>
  <Paragraphs>71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Arial</vt:lpstr>
      <vt:lpstr>宋体</vt:lpstr>
      <vt:lpstr>Wingdings</vt:lpstr>
      <vt:lpstr>NEU-BZ</vt:lpstr>
      <vt:lpstr>NEU-HZ</vt:lpstr>
      <vt:lpstr>华文宋体</vt:lpstr>
      <vt:lpstr>方正书宋_GBK</vt:lpstr>
      <vt:lpstr>NEU-XT</vt:lpstr>
      <vt:lpstr>方正大标宋_GBK</vt:lpstr>
      <vt:lpstr>Times New Roman</vt:lpstr>
      <vt:lpstr>Calibri</vt:lpstr>
      <vt:lpstr>方正大标宋简体</vt:lpstr>
      <vt:lpstr>汉仪雅酷黑 95W</vt:lpstr>
      <vt:lpstr>微软雅黑</vt:lpstr>
      <vt:lpstr>方正仿宋_GBK</vt:lpstr>
      <vt:lpstr>方正隶变_GBK</vt:lpstr>
      <vt:lpstr>方正黑体_GBK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246</cp:revision>
  <dcterms:created xsi:type="dcterms:W3CDTF">2019-06-19T02:08:00Z</dcterms:created>
  <dcterms:modified xsi:type="dcterms:W3CDTF">2026-03-11T06:28:24Z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