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3" r:id="rId7"/>
    <p:sldId id="534" r:id="rId8"/>
    <p:sldId id="530" r:id="rId9"/>
    <p:sldId id="531" r:id="rId10"/>
    <p:sldId id="532" r:id="rId11"/>
    <p:sldId id="535" r:id="rId12"/>
    <p:sldId id="536" r:id="rId13"/>
    <p:sldId id="498" r:id="rId14"/>
    <p:sldId id="537" r:id="rId15"/>
    <p:sldId id="538" r:id="rId16"/>
    <p:sldId id="522" r:id="rId17"/>
    <p:sldId id="427" r:id="rId18"/>
  </p:sldIdLst>
  <p:sldSz cx="12192000" cy="6858000"/>
  <p:notesSz cx="6858000" cy="9144000"/>
  <p:embeddedFontLst>
    <p:embeddedFont>
      <p:font typeface="方正仿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B6" pitchFamily="18" charset="-122"/>
      <p:regular r:id="rId29"/>
      <p:italic r:id="rId30"/>
    </p:embeddedFont>
    <p:embeddedFont>
      <p:font typeface="方正黑体_GBK" pitchFamily="65" charset="-122"/>
      <p:regular r:id="rId31"/>
    </p:embeddedFont>
    <p:embeddedFont>
      <p:font typeface="方正宋黑_GBK" pitchFamily="65" charset="-122"/>
      <p:regular r:id="rId32"/>
    </p:embeddedFont>
    <p:embeddedFont>
      <p:font typeface="方正小标宋_GBK" pitchFamily="65" charset="-122"/>
      <p:regular r:id="rId33"/>
    </p:embeddedFont>
    <p:embeddedFont>
      <p:font typeface="NEU-XT" pitchFamily="18" charset="-122"/>
      <p:regular r:id="rId34"/>
    </p:embeddedFont>
    <p:embeddedFont>
      <p:font typeface="方正魏碑_GBK" pitchFamily="65" charset="-122"/>
      <p:regular r:id="rId35"/>
    </p:embeddedFont>
    <p:embeddedFont>
      <p:font typeface="方正书宋_GBK" pitchFamily="65" charset="-122"/>
      <p:regular r:id="rId36"/>
    </p:embeddedFont>
    <p:embeddedFont>
      <p:font typeface="方正楷体_GBK" pitchFamily="65" charset="-122"/>
      <p:regular r:id="rId37"/>
    </p:embeddedFont>
    <p:embeddedFont>
      <p:font typeface="方正隶变_GBK" pitchFamily="65" charset="-122"/>
      <p:regular r:id="rId38"/>
    </p:embeddedFont>
    <p:embeddedFont>
      <p:font typeface="华文宋体" pitchFamily="2" charset="-122"/>
      <p:regular r:id="rId39"/>
    </p:embeddedFont>
    <p:embeddedFont>
      <p:font typeface="方正大标宋简体" charset="-12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9351"/>
            <a:ext cx="1091250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卢沟桥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卢沟桥在北京郊区的永定河上。它修建于公元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1189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1192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卢沟桥设计科学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造型美观。它全长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266.5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由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个半圆形的石拱组成。每个石拱长度不一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短的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16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长的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米多。石拱之间有石桥墩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dūn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把十一个桥拱连成一个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整体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9351"/>
            <a:ext cx="10912508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所以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叫连拱桥。以前永定河发大水时水势很猛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两岸河堤常被冲毁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但是这座连拱桥却完好无损。桥宽约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7.5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桥面平坦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几乎与河面平行。桥面用石板铺成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两侧有石栏、石柱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石柱上面有精刻的石狮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共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501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个。这些石狮姿态各异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有的母子相抱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有的互相玩耍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有的像在倾听流水声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有的像在检阅桥上的车马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真是千姿百态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栩栩如生。桥东的碑亭内立着一块汉白玉碑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上面刻着清朝乾隆皇帝题的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卢沟晓月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四个大字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为燕京八景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51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351"/>
            <a:ext cx="1129751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13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卢沟桥就闻名世界。那时候有个叫马可</a:t>
            </a:r>
            <a:r>
              <a:rPr lang="en-US" altLang="zh-CN" sz="3400">
                <a:latin typeface="NEU-B6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波罗的意大利旅行家来过中国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他说卢沟桥是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世界上最好的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独一无二的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桥柱上的狮子是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美的奇观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91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073619"/>
              </p:ext>
            </p:extLst>
          </p:nvPr>
        </p:nvGraphicFramePr>
        <p:xfrm>
          <a:off x="614228" y="2533060"/>
          <a:ext cx="11260939" cy="2712714"/>
        </p:xfrm>
        <a:graphic>
          <a:graphicData uri="http://schemas.openxmlformats.org/drawingml/2006/table">
            <a:tbl>
              <a:tblPr firstRow="1" firstCol="1" bandRow="1"/>
              <a:tblGrid>
                <a:gridCol w="2153035"/>
                <a:gridCol w="2286000"/>
                <a:gridCol w="1600200"/>
                <a:gridCol w="1840832"/>
                <a:gridCol w="3380872"/>
              </a:tblGrid>
              <a:tr h="9152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位置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建造时间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长度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石拱数量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特点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42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2065" marR="1206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5459" y="788902"/>
            <a:ext cx="11006455" cy="1587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请从选文中提取相关信息填写表格。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卢沟桥的名片卡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100" y="3429000"/>
            <a:ext cx="2357480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北京</a:t>
            </a:r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郊区</a:t>
            </a:r>
            <a:r>
              <a:rPr lang="zh-CN" altLang="en-US" sz="3400" b="1" spc="-3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endParaRPr lang="en-US" altLang="zh-CN" sz="3400" b="1" spc="-30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spc="-3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永定河</a:t>
            </a:r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</a:t>
            </a:r>
            <a:endParaRPr lang="zh-CN" altLang="en-US" sz="3400" b="1" spc="-30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2513" y="3440215"/>
            <a:ext cx="26309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公元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1189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1192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年间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2617" y="3796625"/>
            <a:ext cx="161775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266.5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2896" y="3898233"/>
            <a:ext cx="106471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11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54717" y="354037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设计科学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54717" y="42843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造型美观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方正楷体_GBK" pitchFamily="65" charset="-122"/>
                <a:ea typeface="方正楷体_GBK" pitchFamily="65" charset="-122"/>
                <a:cs typeface="Times New Roman"/>
              </a:rPr>
              <a:t>~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自然段分别围绕哪句话来写的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在短文中画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9.jpeg" descr="source:si_idp87235523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808469" y="1035050"/>
            <a:ext cx="911677" cy="49754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73833" y="2863413"/>
            <a:ext cx="6288901" cy="799348"/>
            <a:chOff x="773833" y="2863413"/>
            <a:chExt cx="6288901" cy="799348"/>
          </a:xfrm>
        </p:grpSpPr>
        <p:sp>
          <p:nvSpPr>
            <p:cNvPr id="6" name="矩形 5"/>
            <p:cNvSpPr/>
            <p:nvPr/>
          </p:nvSpPr>
          <p:spPr>
            <a:xfrm>
              <a:off x="773833" y="2863413"/>
              <a:ext cx="628890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卢沟桥在北京郊区的永定河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上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en-US"/>
            </a:p>
          </p:txBody>
        </p:sp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62681" y="3540736"/>
              <a:ext cx="5899066" cy="122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862681" y="3942835"/>
            <a:ext cx="6407523" cy="737578"/>
            <a:chOff x="862681" y="3942835"/>
            <a:chExt cx="6407523" cy="737578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62681" y="4558388"/>
              <a:ext cx="5899066" cy="122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62681" y="3942835"/>
              <a:ext cx="640752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早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在</a:t>
              </a:r>
              <a:r>
                <a:rPr lang="en-US" altLang="zh-CN" sz="340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13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世纪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卢沟桥就闻名世界。</a:t>
              </a:r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475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在短文中画出描写石狮形态各异的句子。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1161" y="1857544"/>
            <a:ext cx="10555049" cy="1571456"/>
            <a:chOff x="731161" y="1857544"/>
            <a:chExt cx="10555049" cy="1571456"/>
          </a:xfrm>
        </p:grpSpPr>
        <p:sp>
          <p:nvSpPr>
            <p:cNvPr id="8" name="矩形 7"/>
            <p:cNvSpPr/>
            <p:nvPr/>
          </p:nvSpPr>
          <p:spPr>
            <a:xfrm>
              <a:off x="731161" y="1857544"/>
              <a:ext cx="10555049" cy="1571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有的母子相抱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有的互相玩耍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有的像在倾听流水声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有的像在检阅桥上的车马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……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真是千姿百态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栩栩如生。</a:t>
              </a:r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892549" y="2643272"/>
              <a:ext cx="10188535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892549" y="3429000"/>
              <a:ext cx="9250072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252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请你选一个传统节日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写一篇习作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可以写自己家过节的过程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也可以写节日中发生的印象深刻的故事。要把句子写通顺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富有真情实感。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2236"/>
            <a:ext cx="11006455" cy="5411951"/>
            <a:chOff x="505459" y="862236"/>
            <a:chExt cx="11006455" cy="5411951"/>
          </a:xfrm>
        </p:grpSpPr>
        <p:sp>
          <p:nvSpPr>
            <p:cNvPr id="3" name="矩形 2"/>
            <p:cNvSpPr/>
            <p:nvPr/>
          </p:nvSpPr>
          <p:spPr>
            <a:xfrm>
              <a:off x="505459" y="862236"/>
              <a:ext cx="11006455" cy="5324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一、下列每组词语中都有一个加点字的读音是错误的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请你用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——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画出来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并改正。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积累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léi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牧羊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mù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每逢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fénɡ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      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灵魂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hún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前爪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zhuǎ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促进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      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阅读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yuè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拱桥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ɡǒnɡ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摊贩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fiàn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      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242981" y="35539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661328" y="358596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162518" y="358596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242981" y="467616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072722" y="465209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765478" y="465209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814090" y="565072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637268" y="565863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7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162518" y="560259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06949" y="3909355"/>
            <a:ext cx="64749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9744850" y="3310879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lěi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642391" y="4954955"/>
            <a:ext cx="106057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9744850" y="4344322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zhǎo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864987" y="5952433"/>
            <a:ext cx="677434" cy="60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9744850" y="5379965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fàn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二、下列各组词语中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字形没有错误的一项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桃付　灵魂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美洒　记录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家节　经验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伟大　创举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39477" y="1075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名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双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清清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形容名声大的词语是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我知道这个词语的反义词是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苏轼是一个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的大文学家。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选词填空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1845877"/>
            <a:ext cx="25619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富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4787" y="1845877"/>
            <a:ext cx="2412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门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6400" y="2603866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2639" y="2608911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珠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3383627"/>
            <a:ext cx="23663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异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92639" y="3388672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楚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楚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8004" y="40042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3047" y="47695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默默无闻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7071" y="55997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8548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赵州桥坚固。　赵州桥美观。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用合适的关联词语连成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一句话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842" y="3429000"/>
            <a:ext cx="562686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赵州桥不但坚固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而且美观。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85481"/>
            <a:ext cx="107079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走在街上的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是来来往往、形态各异的人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有的骑着马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有的挑着担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有的赶着毛驴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用加点词语仿写句子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星期日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游乐场的人真多啊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397617" y="135451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05460" y="214540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751353" y="212133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769" y="2282098"/>
            <a:ext cx="982701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的在滑滑梯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有的在玩海盗船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有的在坐旋转木马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6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85481"/>
            <a:ext cx="104312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下面这段话是围绕哪句话来写的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用横线画出来。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狗睡觉的时候喜欢把一只耳朵紧贴地面。马总是站着睡觉。猫头鹰睡觉的时候一只眼睛睁着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一只眼睛闭着。刺猬睡觉的时候会把身体缩成一团。动物的睡觉方法真有趣啊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8012" y="3965501"/>
            <a:ext cx="10140409" cy="749969"/>
            <a:chOff x="688012" y="3965501"/>
            <a:chExt cx="10140409" cy="749969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688012" y="4715470"/>
              <a:ext cx="258457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8576718" y="3965501"/>
              <a:ext cx="2251703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63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571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五、课文回顾站。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将下列诗句补充完整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并完成练习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路上行人欲断魂。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千门万户曈曈日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独在异乡为异客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七夕今宵看碧霄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牵牛织女渡河桥。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中描写到的传统习俗有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。诗句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与传统节日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节有关。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按传统节日的先后顺序给上面的诗句排序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0824" y="143680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清明时节雨纷纷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0295" y="205235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总把新桃换旧符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1829" y="269817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每逢佳节倍思亲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62712" y="3891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更换桃符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0866" y="45359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13354" y="5151459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BADC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875"/>
            <a:ext cx="1073203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六、姗姗分享了一些与中华优秀传统文化相关的四字词语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请你将下面的内容补充完整。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在我国古代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是文人雅士修身养性的必修课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因此有了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雅人四好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春秋战国时期的扁鹊提出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中医四诊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即通过观气色、听声息、询症状、摸脉象给病人看病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中国传统书写与绘画的工具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常备于文人书房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被称为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此外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还有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书法四体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花间四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友</a:t>
            </a:r>
            <a:r>
              <a:rPr lang="en-US" altLang="zh-CN" sz="3400" spc="-15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……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形成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了独具特色的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字文化。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9954" y="20143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琴棋书画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1633" y="33377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望闻问切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5416" y="45048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978" y="45048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9122" y="51254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文房四宝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898</Words>
  <Application>Microsoft Office PowerPoint</Application>
  <PresentationFormat>自定义</PresentationFormat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方正仿宋_GBK</vt:lpstr>
      <vt:lpstr>NEU-BZ</vt:lpstr>
      <vt:lpstr>NEU-HZ</vt:lpstr>
      <vt:lpstr>方正大标宋_GBK</vt:lpstr>
      <vt:lpstr>微软雅黑</vt:lpstr>
      <vt:lpstr>NEU-B6</vt:lpstr>
      <vt:lpstr>方正黑体_GBK</vt:lpstr>
      <vt:lpstr>方正宋黑_GBK</vt:lpstr>
      <vt:lpstr>方正小标宋_GBK</vt:lpstr>
      <vt:lpstr>NEU-XT</vt:lpstr>
      <vt:lpstr>Wingdings</vt:lpstr>
      <vt:lpstr>方正魏碑_GBK</vt:lpstr>
      <vt:lpstr>方正书宋_GBK</vt:lpstr>
      <vt:lpstr>方正楷体_GBK</vt:lpstr>
      <vt:lpstr>方正隶变_GBK</vt:lpstr>
      <vt:lpstr>汉仪雅酷黑 95W</vt:lpstr>
      <vt:lpstr>华文宋体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2026-03-12T02:54:09Z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