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498" r:id="rId6"/>
    <p:sldId id="529" r:id="rId7"/>
    <p:sldId id="530" r:id="rId8"/>
    <p:sldId id="531" r:id="rId9"/>
    <p:sldId id="427" r:id="rId10"/>
  </p:sldIdLst>
  <p:sldSz cx="12192000" cy="6858000"/>
  <p:notesSz cx="6858000" cy="9144000"/>
  <p:embeddedFontLst>
    <p:embeddedFont>
      <p:font typeface="方正隶变_GBK" pitchFamily="65" charset="-122"/>
      <p:regular r:id="rId11"/>
    </p:embeddedFont>
    <p:embeddedFont>
      <p:font typeface="NEU-XT" pitchFamily="18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方正仿宋_GBK" pitchFamily="65" charset="-122"/>
      <p:regular r:id="rId15"/>
    </p:embeddedFont>
    <p:embeddedFont>
      <p:font typeface="方正书宋_GBK" pitchFamily="65" charset="-122"/>
      <p:regular r:id="rId16"/>
    </p:embeddedFont>
    <p:embeddedFont>
      <p:font typeface="方正大标宋简体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楷体_GBK" pitchFamily="65" charset="-122"/>
      <p:regular r:id="rId22"/>
    </p:embeddedFont>
    <p:embeddedFont>
      <p:font typeface="华文宋体" pitchFamily="2" charset="-122"/>
      <p:regular r:id="rId23"/>
    </p:embeddedFont>
    <p:embeddedFont>
      <p:font typeface="方正大标宋_GBK" pitchFamily="65" charset="-122"/>
      <p:regular r:id="rId24"/>
    </p:embeddedFont>
    <p:embeddedFont>
      <p:font typeface="方正黑体_GBK" pitchFamily="65" charset="-122"/>
      <p:regular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NEU-HZ" pitchFamily="2" charset="-122"/>
      <p:regular r:id="rId30"/>
      <p:italic r:id="rId31"/>
    </p:embeddedFont>
    <p:embeddedFont>
      <p:font typeface="方正小标宋_GBK" pitchFamily="65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font" Target="fonts/font22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pc="-3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４</a:t>
            </a:r>
            <a:r>
              <a:rPr lang="zh-CN" altLang="en-US" sz="6000" spc="-300" baseline="30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∗ 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昆虫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备忘录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294661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画出正确的读音或字形。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蚂蚱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mǎ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mà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灵敏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mǐn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měn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NEU-XT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琢磨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zuó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zhuó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马铃薯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xǔ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shǔ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矩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距</a:t>
            </a:r>
            <a:r>
              <a:rPr lang="en-US" altLang="zh-CN" sz="34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离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绸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稠</a:t>
            </a:r>
            <a:r>
              <a:rPr lang="en-US" altLang="zh-CN" sz="34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膜</a:t>
            </a:r>
            <a:r>
              <a:rPr lang="en-US" altLang="zh-CN" sz="34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翅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斑</a:t>
            </a:r>
            <a:r>
              <a:rPr lang="en-US" altLang="zh-CN" sz="34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点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59" y="300159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494554" y="300159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60" y="403229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946813" y="403229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926241" y="278204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540994" y="277001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904095" y="378868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843685" y="378868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648504" y="485548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876011" y="483416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672568" y="588584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282796" y="587874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299"/>
            <a:ext cx="1132158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二、给句子中的破折号选择正确的用法。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表示话题的转折。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表示解释说明。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表示声音的延长。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表示引出下文。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瓢虫款款地落下来了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折好它的黑绸衬裙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膜翅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顺顺溜溜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收拢硬翅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严丝合缝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吃晚饭的时候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飞来一只独角仙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摔在灯下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21190" y="41920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66115" y="49861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41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我说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吃马铃薯嫩叶的瓢虫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你们就不能改改口味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也吃蚜虫吗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这句话是个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当作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体现了作者语言的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流露出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作者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419" y="32810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反问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24350" y="32810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瓢虫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22942" y="325701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32422" y="40115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幽默风趣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3421" y="4817677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对瓢虫的喜爱之情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45068"/>
            <a:ext cx="10900477" cy="501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阅读短文《燕子哺子》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我正在屋里读书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忽然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房顶上传来一阵叽叽喳喳的叫声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抬头望去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只见一只刚刚觅食回来的燕子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正轻轻拍动翅膀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摇晃不定地站在巢边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把嘴里衔着的一条什么小虫儿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放在一只小燕子的嘴里。其他几只小燕子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着急地互相拥挤着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很委屈地和它们的妈妈吵闹着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那一个个乳黄的小嘴巴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一张一合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发出稚嫩的叫声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看上去像是幼孩在和妈妈撒娇要糖吃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似的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1043468"/>
            <a:ext cx="10900477" cy="4116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正在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又一只燕子衔着食物回来了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可能是燕子爸爸吧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它刚落到巢边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脚还没站稳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几个孩子又你拥我挤地闹得不可开交了。但它并没有急于去喂孩子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而是扭过头去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听燕子妈妈叫了几声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才把食物喂给一只小燕子。我惊奇地发现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刚才吃过食物的那只小燕子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虽然挤在最前面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却没有得到食物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153141" cy="1560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画出燕子妈妈喂小燕子的语句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用波浪线画出燕子爸爸喂小燕子情景的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句子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grpSp>
        <p:nvGrpSpPr>
          <p:cNvPr id="16" name="组合 15"/>
          <p:cNvGrpSpPr/>
          <p:nvPr/>
        </p:nvGrpSpPr>
        <p:grpSpPr>
          <a:xfrm>
            <a:off x="673769" y="2598004"/>
            <a:ext cx="10838146" cy="1571456"/>
            <a:chOff x="673769" y="2598004"/>
            <a:chExt cx="10838146" cy="1571456"/>
          </a:xfrm>
        </p:grpSpPr>
        <p:sp>
          <p:nvSpPr>
            <p:cNvPr id="6" name="矩形 5"/>
            <p:cNvSpPr/>
            <p:nvPr/>
          </p:nvSpPr>
          <p:spPr>
            <a:xfrm>
              <a:off x="673769" y="2598004"/>
              <a:ext cx="10838146" cy="15714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摇晃不定地站在巢边</a:t>
              </a:r>
              <a:r>
                <a:rPr lang="en-US" altLang="zh-CN" sz="3400">
                  <a:solidFill>
                    <a:srgbClr val="E72582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把嘴里衔着的一条什么小虫儿</a:t>
              </a:r>
              <a:r>
                <a:rPr lang="en-US" altLang="zh-CN" sz="3400">
                  <a:solidFill>
                    <a:srgbClr val="E72582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放在一只小燕子的嘴里。</a:t>
              </a:r>
              <a:endParaRPr lang="zh-CN" altLang="en-US">
                <a:solidFill>
                  <a:srgbClr val="E72582"/>
                </a:solidFill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786063" y="3383732"/>
              <a:ext cx="10583779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786063" y="4169234"/>
              <a:ext cx="3689684" cy="226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786063" y="4375593"/>
            <a:ext cx="10725852" cy="1727706"/>
            <a:chOff x="786063" y="4375593"/>
            <a:chExt cx="10725852" cy="1727706"/>
          </a:xfrm>
        </p:grpSpPr>
        <p:sp>
          <p:nvSpPr>
            <p:cNvPr id="8" name="矩形 7"/>
            <p:cNvSpPr/>
            <p:nvPr/>
          </p:nvSpPr>
          <p:spPr>
            <a:xfrm>
              <a:off x="786063" y="4375593"/>
              <a:ext cx="10725852" cy="15714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而是扭过头去</a:t>
              </a:r>
              <a:r>
                <a:rPr lang="en-US" altLang="zh-CN" sz="3400">
                  <a:solidFill>
                    <a:srgbClr val="E72582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听燕子妈妈叫了几声</a:t>
              </a:r>
              <a:r>
                <a:rPr lang="en-US" altLang="zh-CN" sz="3400">
                  <a:solidFill>
                    <a:srgbClr val="E72582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才把食物喂给一只小燕子。</a:t>
              </a:r>
              <a:endParaRPr lang="zh-CN" altLang="en-US">
                <a:solidFill>
                  <a:srgbClr val="E72582"/>
                </a:solidFill>
              </a:endParaRPr>
            </a:p>
          </p:txBody>
        </p:sp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956865" y="5161320"/>
              <a:ext cx="6225255" cy="12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6003715" y="5164744"/>
              <a:ext cx="5005179" cy="12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72175" b="50001"/>
            <a:stretch/>
          </p:blipFill>
          <p:spPr bwMode="auto">
            <a:xfrm>
              <a:off x="866184" y="5974526"/>
              <a:ext cx="1632369" cy="12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3995"/>
            <a:ext cx="1115314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其他几只小燕子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着急地互相拥挤着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很委屈地和它们的妈妈吵闹着。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这些小燕子会对妈妈说些什么呢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你喜欢小燕子吗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请用几句话赞美一下活泼可爱的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小燕子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0597" y="2420735"/>
            <a:ext cx="9793129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妈妈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我好饿呀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快给我吃吧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快给我吃吧。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0596" y="4145554"/>
            <a:ext cx="10611277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小燕子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你们漂亮勤劳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你们是春天的使者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你们是幸福的象征。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562</Words>
  <Application>Microsoft Office PowerPoint</Application>
  <PresentationFormat>自定义</PresentationFormat>
  <Paragraphs>68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30" baseType="lpstr">
      <vt:lpstr>Arial</vt:lpstr>
      <vt:lpstr>宋体</vt:lpstr>
      <vt:lpstr>汉仪雅酷黑 95W</vt:lpstr>
      <vt:lpstr>方正隶变_GBK</vt:lpstr>
      <vt:lpstr>NEU-XT</vt:lpstr>
      <vt:lpstr>微软雅黑</vt:lpstr>
      <vt:lpstr>方正仿宋_GBK</vt:lpstr>
      <vt:lpstr>方正书宋_GBK</vt:lpstr>
      <vt:lpstr>方正大标宋简体</vt:lpstr>
      <vt:lpstr>Wingdings</vt:lpstr>
      <vt:lpstr>NEU-BZ</vt:lpstr>
      <vt:lpstr>方正楷体_GBK</vt:lpstr>
      <vt:lpstr>华文宋体</vt:lpstr>
      <vt:lpstr>方正大标宋_GBK</vt:lpstr>
      <vt:lpstr>方正黑体_GBK</vt:lpstr>
      <vt:lpstr>Times New Roman</vt:lpstr>
      <vt:lpstr>楷体</vt:lpstr>
      <vt:lpstr>Calibri</vt:lpstr>
      <vt:lpstr>NEU-HZ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252</cp:revision>
  <dcterms:created xsi:type="dcterms:W3CDTF">2019-06-19T02:08:00Z</dcterms:created>
  <dcterms:modified xsi:type="dcterms:W3CDTF">2026-02-27T00:03:13Z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