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33" r:id="rId6"/>
    <p:sldId id="534" r:id="rId7"/>
    <p:sldId id="535" r:id="rId8"/>
    <p:sldId id="529" r:id="rId9"/>
    <p:sldId id="530" r:id="rId10"/>
    <p:sldId id="536" r:id="rId11"/>
    <p:sldId id="537" r:id="rId12"/>
    <p:sldId id="540" r:id="rId13"/>
    <p:sldId id="538" r:id="rId14"/>
    <p:sldId id="539" r:id="rId15"/>
    <p:sldId id="498" r:id="rId16"/>
    <p:sldId id="522" r:id="rId17"/>
    <p:sldId id="427" r:id="rId18"/>
  </p:sldIdLst>
  <p:sldSz cx="12192000" cy="6858000"/>
  <p:notesSz cx="6858000" cy="9144000"/>
  <p:embeddedFontLst>
    <p:embeddedFont>
      <p:font typeface="微软雅黑" pitchFamily="34" charset="-122"/>
      <p:regular r:id="rId19"/>
      <p:bold r:id="rId20"/>
    </p:embeddedFont>
    <p:embeddedFont>
      <p:font typeface="NEU-XT" pitchFamily="18" charset="-122"/>
      <p:regular r:id="rId21"/>
    </p:embeddedFont>
    <p:embeddedFont>
      <p:font typeface="方正书宋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NEU-HZ" pitchFamily="2" charset="-122"/>
      <p:regular r:id="rId27"/>
      <p:italic r:id="rId28"/>
    </p:embeddedFont>
    <p:embeddedFont>
      <p:font typeface="方正大标宋简体" charset="-122"/>
      <p:regular r:id="rId29"/>
    </p:embeddedFont>
    <p:embeddedFont>
      <p:font typeface="方正小标宋_GBK" pitchFamily="65" charset="-122"/>
      <p:regular r:id="rId30"/>
    </p:embeddedFont>
    <p:embeddedFont>
      <p:font typeface="方正大标宋_GBK" pitchFamily="65" charset="-122"/>
      <p:regular r:id="rId31"/>
    </p:embeddedFont>
    <p:embeddedFont>
      <p:font typeface="方正隶变_GBK" pitchFamily="65" charset="-122"/>
      <p:regular r:id="rId32"/>
    </p:embeddedFont>
    <p:embeddedFont>
      <p:font typeface="方正黑体_GBK" pitchFamily="65" charset="-122"/>
      <p:regular r:id="rId33"/>
    </p:embeddedFont>
    <p:embeddedFont>
      <p:font typeface="方正楷体_GBK" pitchFamily="65" charset="-122"/>
      <p:regular r:id="rId34"/>
    </p:embeddedFont>
    <p:embeddedFont>
      <p:font typeface="华文宋体" pitchFamily="2" charset="-122"/>
      <p:regular r:id="rId35"/>
    </p:embeddedFont>
    <p:embeddedFont>
      <p:font typeface="方正魏碑_GBK" pitchFamily="65" charset="-122"/>
      <p:regular r:id="rId36"/>
    </p:embeddedFont>
    <p:embeddedFont>
      <p:font typeface="NEU-BZ" pitchFamily="2" charset="-122"/>
      <p:regular r:id="rId37"/>
      <p:bold r:id="rId38"/>
      <p:italic r:id="rId39"/>
      <p:boldItalic r:id="rId40"/>
    </p:embeddedFont>
    <p:embeddedFont>
      <p:font typeface="方正仿宋_GBK" pitchFamily="65" charset="-122"/>
      <p:regular r:id="rId41"/>
    </p:embeddedFont>
    <p:embeddedFont>
      <p:font typeface="方正宋黑_GBK" pitchFamily="65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font" Target="fonts/font24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7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６ 会摇尾巴的狼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560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四、读下面两个片段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宋黑_GBK"/>
                <a:cs typeface="Times New Roman"/>
              </a:rPr>
              <a:t>【片段二】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狼着急了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赶忙说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请您相信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我的的确确是狗。不信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你看我还会摇尾巴。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狼把尾巴使劲摇了几下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扑扑扑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把陷阱里的尘土都扬了起来。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老山羊看到这条硬尾巴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心里完全明白了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你再会</a:t>
            </a:r>
            <a:r>
              <a:rPr lang="zh-CN" altLang="zh-CN" sz="3400" u="sng" spc="-150">
                <a:latin typeface="Calibri"/>
                <a:ea typeface="方正楷体_GBK"/>
                <a:cs typeface="Times New Roman"/>
              </a:rPr>
              <a:t>摇尾巴</a:t>
            </a:r>
            <a:r>
              <a:rPr lang="en-US" altLang="zh-CN" sz="3400" u="sng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-150">
                <a:latin typeface="Calibri"/>
                <a:ea typeface="方正楷体_GBK"/>
                <a:cs typeface="Times New Roman"/>
              </a:rPr>
              <a:t>也还是凶恶的狼。你干尽了坏事</a:t>
            </a:r>
            <a:r>
              <a:rPr lang="en-US" altLang="zh-CN" sz="3400" u="sng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-150">
                <a:latin typeface="Calibri"/>
                <a:ea typeface="方正楷体_GBK"/>
                <a:cs typeface="Times New Roman"/>
              </a:rPr>
              <a:t>谁也不会来救你的</a:t>
            </a:r>
            <a:r>
              <a:rPr lang="zh-CN" altLang="zh-CN" sz="3400" u="sng" spc="-15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u="sng" spc="-15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335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5605"/>
            <a:ext cx="1128215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在文中的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“□”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里填上合适的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标点符号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>
              <a:latin typeface="Calibri"/>
              <a:ea typeface="宋体"/>
              <a:cs typeface="Times New Roman"/>
            </a:endParaRPr>
          </a:p>
          <a:p>
            <a:pPr lvl="0" indent="715963">
              <a:lnSpc>
                <a:spcPct val="150000"/>
              </a:lnSpc>
            </a:pP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别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再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花言巧语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老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山羊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你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骗不了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40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狗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都是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老老实实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不像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你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这样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狡猾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04111" y="1638677"/>
            <a:ext cx="724655" cy="724655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77893" y="1637168"/>
            <a:ext cx="724655" cy="724655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29461" y="1637167"/>
            <a:ext cx="724655" cy="724655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80206" y="2491519"/>
            <a:ext cx="724655" cy="724655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53580" y="2491518"/>
            <a:ext cx="724655" cy="724655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96404" y="169171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40801" y="1736039"/>
            <a:ext cx="7617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3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b="1" spc="-3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en-US" b="1" spc="-30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90451" y="1707602"/>
            <a:ext cx="5148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458234" y="1653050"/>
            <a:ext cx="724655" cy="724655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672123" y="1746269"/>
            <a:ext cx="2968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49815" y="2580293"/>
            <a:ext cx="2968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,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35033" y="2580292"/>
            <a:ext cx="7617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30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b="1" spc="-3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en-US" b="1" spc="-3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79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5605"/>
            <a:ext cx="1128215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老山羊靠什么细节识破狼的伪装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从片段二中找出依据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pic>
        <p:nvPicPr>
          <p:cNvPr id="22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222152" y="2029984"/>
            <a:ext cx="769997" cy="12878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03153" y="2440978"/>
            <a:ext cx="10808762" cy="1676007"/>
            <a:chOff x="703153" y="2440978"/>
            <a:chExt cx="10808762" cy="1676007"/>
          </a:xfrm>
        </p:grpSpPr>
        <p:sp>
          <p:nvSpPr>
            <p:cNvPr id="6" name="矩形 5"/>
            <p:cNvSpPr/>
            <p:nvPr/>
          </p:nvSpPr>
          <p:spPr>
            <a:xfrm>
              <a:off x="703153" y="2440978"/>
              <a:ext cx="10808762" cy="1579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715963">
                <a:lnSpc>
                  <a:spcPct val="150000"/>
                </a:lnSpc>
              </a:pP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狼把尾巴使劲摇了几下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扑扑扑</a:t>
              </a:r>
              <a:r>
                <a:rPr lang="en-US" altLang="zh-CN" sz="3400">
                  <a:solidFill>
                    <a:srgbClr val="E72582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latin typeface="Calibri"/>
                  <a:ea typeface="方正楷体_GBK"/>
                  <a:cs typeface="Times New Roman"/>
                </a:rPr>
                <a:t>把陷阱里的尘土都扬了起来。</a:t>
              </a:r>
              <a:endParaRPr lang="zh-CN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endParaRPr>
            </a:p>
          </p:txBody>
        </p:sp>
        <p:pic>
          <p:nvPicPr>
            <p:cNvPr id="23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1535020" y="3213806"/>
              <a:ext cx="5663960" cy="117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6581870" y="3217230"/>
              <a:ext cx="4553891" cy="117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68949" b="50001"/>
            <a:stretch/>
          </p:blipFill>
          <p:spPr bwMode="auto">
            <a:xfrm>
              <a:off x="858571" y="3999823"/>
              <a:ext cx="1676400" cy="117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59713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560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同学们准备在话剧结尾设置几个情境警示大家注意生活中的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狼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其中不合适的一项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网购时看到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超低价名牌、好评全刷满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有人拉父母投资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稳赚不赔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内幕消息稳赢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比赛获奖了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姑姑送你一份精美的礼物。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漂亮的陌生阿姨拿着好吃的糖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说你乖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要带你去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玩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724758" y="17450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208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5605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读了短文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你想对这头会摇尾巴的狼说些什么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呢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617" y="1667540"/>
            <a:ext cx="1081285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你这个干尽坏事的家伙是罪有应得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任何一个人都不会救你的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你就在那里等死吧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520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144" y="2106831"/>
            <a:ext cx="72888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请根据课文内容完成下面的表格。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209111"/>
              </p:ext>
            </p:extLst>
          </p:nvPr>
        </p:nvGraphicFramePr>
        <p:xfrm>
          <a:off x="374340" y="1017280"/>
          <a:ext cx="11443319" cy="5437841"/>
        </p:xfrm>
        <a:graphic>
          <a:graphicData uri="http://schemas.openxmlformats.org/drawingml/2006/table">
            <a:tbl>
              <a:tblPr firstRow="1" firstCol="1" bandRow="1"/>
              <a:tblGrid>
                <a:gridCol w="2511319"/>
                <a:gridCol w="3370286"/>
                <a:gridCol w="2399168"/>
                <a:gridCol w="3162546"/>
              </a:tblGrid>
              <a:tr h="6603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spc="-15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狼的语言类型</a:t>
                      </a:r>
                      <a:endParaRPr lang="zh-CN" sz="3400" spc="-15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原文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spc="-3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老山羊的反应</a:t>
                      </a:r>
                      <a:endParaRPr lang="zh-CN" sz="3400" spc="-3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破绽线索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3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假话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为救小鸡跳陷阱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看了狼几眼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眼神凶狠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9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漂亮话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看到硬尾巴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完全明白了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②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1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③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④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走开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⑤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879004" y="2453156"/>
            <a:ext cx="338599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我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一定会好好答谢你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给你舔毛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帮你咬虱子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18490" y="2435050"/>
            <a:ext cx="299669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狼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的尾巴把陷阱里的尘土都扬了起来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5504" y="5253785"/>
            <a:ext cx="1928733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威胁的话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64543" y="5083645"/>
            <a:ext cx="303145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等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我出去就吃掉你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37015" y="4836609"/>
            <a:ext cx="328639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咧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龇着牙恶狠狠地叫嚷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03379"/>
            <a:ext cx="1100645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一、看拼音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写字词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补全故事简介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给加点字选择正确的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读音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861094"/>
            <a:ext cx="1112824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动物村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山羊爷爷向小动物们讲述了一个故事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我曾经遇到一只掉入陷阱的狼。这只狼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zhuānɡ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出一副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xùn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liánɡ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模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mó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mú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说自己忠诚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shàn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liánɡ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让我救他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还说会好好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我。我不相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xiānɡ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xiànɡ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通过仔细观察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我看出这是一只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xiōnɡ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è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狡猾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huā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huá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就没有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shēn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shǒu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相救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等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liè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rén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shōu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shi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061821" y="28383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933567" y="52075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77967" y="18537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0635" y="25939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驯良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5458" y="44031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3935" y="33996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善良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59958" y="34042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答谢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76432" y="49246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凶恶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3283" y="57105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伸手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52149" y="57105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猎人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78747" y="57151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收拾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069580" y="266192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726186" y="42726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141735" y="502406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752"/>
            <a:ext cx="114270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二、按要求做题。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阅读课文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根据狼的前后表现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排列顺序正确的一项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半闭着眼睛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要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答谢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着急了摇尾巴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露出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凶相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恶狠狠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装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老实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可怜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热情打招呼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⑤①④③②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⑤④①②③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③①②④⑤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①③⑤②④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955696" y="18356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75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我一定好好答谢你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给你舔毛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帮你咬虱子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结合上下文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这句话中的省略号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语意未尽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说话断断续续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声音的延长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话没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完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281138" y="17903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5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75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请将下面的词语补充完整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再选择合适的填入句子中。</a:t>
            </a:r>
          </a:p>
          <a:p>
            <a:pPr indent="361950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毫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犹豫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老老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狼用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哄骗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老山羊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说他是一只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老山羊识破狼的奸计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527635" y="18526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1837" y="18458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31749" y="18458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82356" y="18458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41610" y="18436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63104" y="245919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花言巧语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69067" y="25056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老老实实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57146" y="324797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毫不犹豫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311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752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用加点的关联词写句子。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你只要伸下一条腿来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我就得救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1487681" y="208122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469696" y="2081221"/>
            <a:ext cx="74098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209" y="2714541"/>
            <a:ext cx="940003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只要你认真完成作业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我就带你去看电影。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855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三、根据课文内容填空。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掉在陷阱里的狼先骗老山羊说自己是又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又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是为了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而掉进陷阱的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当老山羊产生怀疑时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狼又说自己是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当老山羊认出它绝不是狗时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狼又说自己会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当老山羊完全识破狼的面目时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狼就露出了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对老山羊恶狠狠地叫嚷起来。可见这是一只既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又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的狼。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61052" y="16274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忠诚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3171" y="24106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驯良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80201" y="2394725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救一只掉进陷阱里的小鸡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18667" y="32208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狼狗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4301" y="399035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摇尾巴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34311" y="47870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凶相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05961" y="55656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狡猾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32702" y="55634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凶恶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560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四、读下面两个片段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宋黑_GBK"/>
                <a:cs typeface="Times New Roman"/>
              </a:rPr>
              <a:t>【片段一】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狼连忙半闭着眼睛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我是狼狗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所以有点儿像狼。我的性情很温和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跟羊特别亲。你只要伸下一条腿来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我就得救了。我一定好好答谢你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给你舔毛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帮你咬虱子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……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别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花言巧语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老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山羊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骗不了我</a:t>
            </a:r>
            <a:r>
              <a:rPr lang="en-US" altLang="zh-CN" sz="340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狗都是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老老实实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 smtClean="0">
                <a:solidFill>
                  <a:srgbClr val="A46AA6"/>
                </a:solidFill>
                <a:latin typeface="方正楷体_GBK"/>
                <a:ea typeface="宋体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不像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这样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狡猾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885</Words>
  <Application>Microsoft Office PowerPoint</Application>
  <PresentationFormat>自定义</PresentationFormat>
  <Paragraphs>145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0" baseType="lpstr">
      <vt:lpstr>Arial</vt:lpstr>
      <vt:lpstr>宋体</vt:lpstr>
      <vt:lpstr>微软雅黑</vt:lpstr>
      <vt:lpstr>楷体</vt:lpstr>
      <vt:lpstr>NEU-XT</vt:lpstr>
      <vt:lpstr>方正书宋_GBK</vt:lpstr>
      <vt:lpstr>Calibri</vt:lpstr>
      <vt:lpstr>汉仪雅酷黑 95W</vt:lpstr>
      <vt:lpstr>NEU-HZ</vt:lpstr>
      <vt:lpstr>方正大标宋简体</vt:lpstr>
      <vt:lpstr>方正小标宋_GBK</vt:lpstr>
      <vt:lpstr>方正大标宋_GBK</vt:lpstr>
      <vt:lpstr>Wingdings</vt:lpstr>
      <vt:lpstr>方正隶变_GBK</vt:lpstr>
      <vt:lpstr>方正黑体_GBK</vt:lpstr>
      <vt:lpstr>方正楷体_GBK</vt:lpstr>
      <vt:lpstr>Times New Roman</vt:lpstr>
      <vt:lpstr>华文宋体</vt:lpstr>
      <vt:lpstr>方正魏碑_GBK</vt:lpstr>
      <vt:lpstr>NEU-BZ</vt:lpstr>
      <vt:lpstr>方正仿宋_GBK</vt:lpstr>
      <vt:lpstr>方正宋黑_GBK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254</cp:revision>
  <dcterms:created xsi:type="dcterms:W3CDTF">2019-06-19T02:08:00Z</dcterms:created>
  <dcterms:modified xsi:type="dcterms:W3CDTF">2026-03-02T00:32:37Z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