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9" r:id="rId5"/>
    <p:sldId id="510" r:id="rId6"/>
    <p:sldId id="506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仿宋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NEU-HZ" pitchFamily="2" charset="-122"/>
      <p:regular r:id="rId21"/>
      <p:italic r:id="rId22"/>
    </p:embeddedFont>
    <p:embeddedFont>
      <p:font typeface="方正大标宋简体" charset="-122"/>
      <p:regular r:id="rId23"/>
    </p:embeddedFont>
    <p:embeddedFont>
      <p:font typeface="方正隶变_GBK" pitchFamily="65" charset="-122"/>
      <p:regular r:id="rId24"/>
    </p:embeddedFont>
    <p:embeddedFont>
      <p:font typeface="方正小标宋_GBK" pitchFamily="65" charset="-122"/>
      <p:regular r:id="rId25"/>
    </p:embeddedFont>
    <p:embeddedFont>
      <p:font typeface="方正书宋_GBK" pitchFamily="65" charset="-122"/>
      <p:regular r:id="rId26"/>
    </p:embeddedFont>
    <p:embeddedFont>
      <p:font typeface="方正楷体_GBK" pitchFamily="65" charset="-122"/>
      <p:regular r:id="rId27"/>
    </p:embeddedFont>
    <p:embeddedFont>
      <p:font typeface="方正大标宋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语文园地四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2996"/>
            <a:ext cx="476437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500380" y="1703788"/>
            <a:ext cx="11191240" cy="1347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500380" y="3291806"/>
            <a:ext cx="11191240" cy="1347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19007" y="2349220"/>
            <a:ext cx="1425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牧</a:t>
            </a:r>
            <a:r>
              <a:rPr lang="zh-CN" altLang="zh-CN" sz="34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ea typeface="Calibri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童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91333" y="2349220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佳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作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98964" y="2348272"/>
            <a:ext cx="1451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保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存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75037" y="2375581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价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格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9007" y="4005564"/>
            <a:ext cx="15953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拱 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　桥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91333" y="4005564"/>
            <a:ext cx="1451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救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济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98964" y="4004616"/>
            <a:ext cx="1451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栏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目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975037" y="4031925"/>
            <a:ext cx="1451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尤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其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走在街上的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是来来往往、形态各异的人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有的骑着马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有的挑着担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有的赶着毛驴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有的推着独轮车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有的悠闲地在街上溜达。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这句话是围绕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这句话来展开描写的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运用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的修辞手法写出了街上的人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特点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97702" y="3942457"/>
            <a:ext cx="800902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走在街上的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是来来往往、形态各异的人</a:t>
            </a:r>
            <a:endParaRPr lang="zh-CN" altLang="en-US" b="1" spc="-15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56408" y="47575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排比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36560" y="552754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形态各异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走在街上的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是来来往往、形态各异的人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有的骑着马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有的挑着担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有的赶着毛驴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有的推着独轮车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有的悠闲地在街上溜达。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仿照所给句子的句式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把下面的句子补充完整。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花园里的菊花竞相开放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千姿百态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绚丽多彩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25311" y="47093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9871" y="55275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68890" y="55275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73117" y="554461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60416" y="554966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黄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461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走在街上的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是来来往往、形态各异的人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有的骑着马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有的挑着担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有的赶着毛驴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有的推着独轮车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有的悠闲地在街上溜达。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仿照所给句子的句式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把下面的句子补充完整。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下课铃响了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操场上热闹起来了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057400" algn="l"/>
              </a:tabLs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4" y="4591654"/>
            <a:ext cx="10412977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同学们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有的跑步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有的打乒乓球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有的踢足球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有的打篮球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53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1701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三、你知道怎样包甜粽子吗</a:t>
            </a:r>
            <a:r>
              <a:rPr lang="en-US" altLang="zh-CN" sz="3400">
                <a:effectLst/>
                <a:latin typeface="方正黑体_GBK"/>
                <a:ea typeface="宋体"/>
                <a:cs typeface="Times New Roman"/>
              </a:rPr>
              <a:t>?</a:t>
            </a:r>
            <a:r>
              <a:rPr lang="zh-CN" altLang="zh-CN" sz="3400">
                <a:effectLst/>
                <a:latin typeface="Calibri"/>
                <a:ea typeface="方正黑体_GBK"/>
                <a:cs typeface="Times New Roman"/>
              </a:rPr>
              <a:t>请给下列句子排序</a:t>
            </a:r>
            <a:r>
              <a:rPr lang="en-US" altLang="zh-CN" sz="3400">
                <a:effectLst/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effectLst/>
                <a:latin typeface="Calibri"/>
                <a:ea typeface="方正黑体_GBK"/>
                <a:cs typeface="Times New Roman"/>
              </a:rPr>
              <a:t>再用</a:t>
            </a:r>
            <a:r>
              <a:rPr lang="en-US" altLang="zh-CN" sz="3400">
                <a:effectLst/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effectLst/>
                <a:latin typeface="NEU-BZ"/>
                <a:ea typeface="宋体"/>
                <a:cs typeface="Times New Roman"/>
              </a:rPr>
              <a:t>△</a:t>
            </a:r>
            <a:r>
              <a:rPr lang="en-US" altLang="zh-CN" sz="3400">
                <a:effectLst/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effectLst/>
                <a:latin typeface="Calibri"/>
                <a:ea typeface="方正黑体_GBK"/>
                <a:cs typeface="Times New Roman"/>
              </a:rPr>
              <a:t>标出动作的词。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effectLst/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在淘净的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糯米</a:t>
            </a:r>
            <a:r>
              <a:rPr lang="zh-CN" altLang="zh-CN" sz="3400" smtClean="0">
                <a:effectLst/>
                <a:latin typeface="Calibri"/>
                <a:ea typeface="宋体"/>
                <a:cs typeface="Times New Roman"/>
              </a:rPr>
              <a:t>里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加</a:t>
            </a:r>
            <a:r>
              <a:rPr lang="zh-CN" altLang="zh-CN" sz="3400" smtClean="0">
                <a:effectLst/>
                <a:latin typeface="Calibri"/>
                <a:ea typeface="宋体"/>
                <a:cs typeface="Times New Roman"/>
              </a:rPr>
              <a:t>入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白砂糖。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effectLst/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将红糖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smtClean="0">
                <a:effectLst/>
                <a:latin typeface="Calibri"/>
                <a:ea typeface="宋体"/>
                <a:cs typeface="Times New Roman"/>
              </a:rPr>
              <a:t>面粉</a:t>
            </a:r>
            <a:r>
              <a:rPr lang="zh-CN" altLang="en-US" sz="3400" smtClean="0">
                <a:effectLst/>
                <a:latin typeface="Calibri"/>
                <a:ea typeface="宋体"/>
                <a:cs typeface="Times New Roman"/>
              </a:rPr>
              <a:t>拌</a:t>
            </a:r>
            <a:r>
              <a:rPr lang="zh-CN" altLang="zh-CN" sz="3400" smtClean="0">
                <a:effectLst/>
                <a:latin typeface="Calibri"/>
                <a:ea typeface="宋体"/>
                <a:cs typeface="Times New Roman"/>
              </a:rPr>
              <a:t>匀</a:t>
            </a:r>
            <a:r>
              <a:rPr lang="en-US" altLang="zh-CN" sz="3400">
                <a:effectLst/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加少许水或油</a:t>
            </a:r>
            <a:r>
              <a:rPr lang="en-US" altLang="zh-CN" sz="3400">
                <a:effectLst/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en-US" sz="3400" smtClean="0">
                <a:effectLst/>
                <a:latin typeface="方正书宋_GBK"/>
                <a:ea typeface="宋体"/>
                <a:cs typeface="Times New Roman"/>
              </a:rPr>
              <a:t>团</a:t>
            </a:r>
            <a:r>
              <a:rPr lang="zh-CN" altLang="zh-CN" sz="3400" smtClean="0">
                <a:effectLst/>
                <a:latin typeface="Calibri"/>
                <a:ea typeface="宋体"/>
                <a:cs typeface="Times New Roman"/>
              </a:rPr>
              <a:t>成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小球。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effectLst/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按</a:t>
            </a:r>
            <a:r>
              <a:rPr lang="en-US" altLang="zh-CN" sz="3400">
                <a:effectLst/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一勺糯米</a:t>
            </a:r>
            <a:r>
              <a:rPr lang="en-US" altLang="zh-CN" sz="3400">
                <a:effectLst/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一个红糖球</a:t>
            </a:r>
            <a:r>
              <a:rPr lang="en-US" altLang="zh-CN" sz="3400">
                <a:effectLst/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再一勺糯米</a:t>
            </a:r>
            <a:r>
              <a:rPr lang="en-US" altLang="zh-CN" sz="3400">
                <a:effectLst/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的比例</a:t>
            </a:r>
            <a:r>
              <a:rPr lang="en-US" altLang="zh-CN" sz="3400">
                <a:effectLst/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将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其</a:t>
            </a:r>
            <a:r>
              <a:rPr lang="zh-CN" altLang="en-US" sz="3400" smtClean="0">
                <a:effectLst/>
                <a:latin typeface="Calibri"/>
                <a:ea typeface="宋体"/>
                <a:cs typeface="Times New Roman"/>
              </a:rPr>
              <a:t>放</a:t>
            </a:r>
            <a:r>
              <a:rPr lang="zh-CN" altLang="zh-CN" sz="3400" smtClean="0">
                <a:effectLst/>
                <a:latin typeface="Calibri"/>
                <a:ea typeface="宋体"/>
                <a:cs typeface="Times New Roman"/>
              </a:rPr>
              <a:t>进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粽叶里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并</a:t>
            </a:r>
            <a:r>
              <a:rPr lang="zh-CN" altLang="en-US" sz="3400" smtClean="0">
                <a:effectLst/>
                <a:latin typeface="Calibri"/>
                <a:ea typeface="宋体"/>
                <a:cs typeface="Times New Roman"/>
              </a:rPr>
              <a:t>包</a:t>
            </a:r>
            <a:r>
              <a:rPr lang="zh-CN" altLang="zh-CN" sz="3400" smtClean="0">
                <a:effectLst/>
                <a:latin typeface="Calibri"/>
                <a:ea typeface="宋体"/>
                <a:cs typeface="Times New Roman"/>
              </a:rPr>
              <a:t>起来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400" smtClean="0">
                <a:effectLst/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将</a:t>
            </a:r>
            <a:r>
              <a:rPr lang="zh-CN" altLang="zh-CN" sz="3400" smtClean="0">
                <a:effectLst/>
                <a:latin typeface="Calibri"/>
                <a:ea typeface="宋体"/>
                <a:cs typeface="Times New Roman"/>
              </a:rPr>
              <a:t>糯米</a:t>
            </a:r>
            <a:r>
              <a:rPr lang="zh-CN" altLang="en-US" sz="3400" smtClean="0">
                <a:effectLst/>
                <a:latin typeface="Calibri"/>
                <a:ea typeface="宋体"/>
                <a:cs typeface="Times New Roman"/>
              </a:rPr>
              <a:t>淘</a:t>
            </a:r>
            <a:r>
              <a:rPr lang="zh-CN" altLang="zh-CN" sz="3400">
                <a:effectLst/>
                <a:latin typeface="Calibri"/>
                <a:ea typeface="宋体"/>
                <a:cs typeface="Times New Roman"/>
              </a:rPr>
              <a:t>干净。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1031382" y="5671919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1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0373" y="2615897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2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3271" y="3302310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3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0373" y="4155940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4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86837" y="609817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63500" y="298110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88727" y="3757261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190443" y="3724995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0199" y="529329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86837" y="530532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458</Words>
  <Application>Microsoft Office PowerPoint</Application>
  <PresentationFormat>自定义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方正黑体_GBK</vt:lpstr>
      <vt:lpstr>微软雅黑</vt:lpstr>
      <vt:lpstr>方正仿宋_GBK</vt:lpstr>
      <vt:lpstr>NEU-BZ</vt:lpstr>
      <vt:lpstr>Calibri</vt:lpstr>
      <vt:lpstr>NEU-HZ</vt:lpstr>
      <vt:lpstr>方正大标宋简体</vt:lpstr>
      <vt:lpstr>方正隶变_GBK</vt:lpstr>
      <vt:lpstr>汉仪雅酷黑 95W</vt:lpstr>
      <vt:lpstr>方正小标宋_GBK</vt:lpstr>
      <vt:lpstr>方正书宋_GBK</vt:lpstr>
      <vt:lpstr>Wingdings</vt:lpstr>
      <vt:lpstr>方正楷体_GBK</vt:lpstr>
      <vt:lpstr>Times New Roman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2026-03-11T07:19:24Z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