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NEU-XT" pitchFamily="18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楷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大标宋_GBK" pitchFamily="65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池子与河流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1604"/>
            <a:ext cx="11006455" cy="4394455"/>
            <a:chOff x="505459" y="871604"/>
            <a:chExt cx="11006455" cy="4394455"/>
          </a:xfrm>
        </p:grpSpPr>
        <p:sp>
          <p:nvSpPr>
            <p:cNvPr id="3" name="矩形 2"/>
            <p:cNvSpPr/>
            <p:nvPr/>
          </p:nvSpPr>
          <p:spPr>
            <a:xfrm>
              <a:off x="505459" y="871604"/>
              <a:ext cx="11006455" cy="4133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一、读句子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选择正确的读音打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我什么时候看见你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你总是滚滚滔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tāo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dāo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不知疲倦。</a:t>
              </a: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小池像贵妇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fú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fù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人躺在鸭绒垫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diàn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tiān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上休息。</a:t>
              </a: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小溪无忧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yōu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yòu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无虑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lù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lǜ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地向前奔跑。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578688" y="254407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593655" y="360181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633671" y="360181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2141643" y="465050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64404" y="461886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57419" y="23404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33659" y="33652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10903" y="33957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53525" y="44354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38421" y="44456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946"/>
            <a:ext cx="108294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二、写出下列词语的反义词。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衰退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忙碌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柔软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 蜿蜒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沉重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懒惰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3014" y="22611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76292" y="22792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15785" y="22860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1120" y="33204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76292" y="33362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15785" y="33431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92409"/>
            <a:ext cx="11006455" cy="3409484"/>
            <a:chOff x="505459" y="892409"/>
            <a:chExt cx="11006455" cy="3409484"/>
          </a:xfrm>
        </p:grpSpPr>
        <p:sp>
          <p:nvSpPr>
            <p:cNvPr id="3" name="矩形 2"/>
            <p:cNvSpPr/>
            <p:nvPr/>
          </p:nvSpPr>
          <p:spPr>
            <a:xfrm>
              <a:off x="505459" y="892409"/>
              <a:ext cx="11006455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三、读句子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给加点的词语换一个意思相近的词语。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固然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我并不出名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任凭人世间忙忙碌碌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我只在睡梦中推究哲理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才能不利用就要衰退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它会逐渐磨灭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852403" y="2160993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7441816" y="2931136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720146" y="3686340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9052" y="18600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13314" y="26392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研究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56529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渐渐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40602" y="887014"/>
            <a:ext cx="111749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四、下列说法有误的一项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课文中的池子比喻那些贪图安逸、不思进取的人。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课文中的河流比喻那些胸怀大志、勤奋努力、为社会作贡献的人。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池子认为水要流动才能保持清洁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抛弃自身的安逸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给人们带来利益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才是光荣的。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8710" y="10479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05460" y="859855"/>
            <a:ext cx="10159522" cy="4823778"/>
            <a:chOff x="505460" y="859855"/>
            <a:chExt cx="10159522" cy="4823778"/>
          </a:xfrm>
        </p:grpSpPr>
        <p:sp>
          <p:nvSpPr>
            <p:cNvPr id="3" name="矩形 2"/>
            <p:cNvSpPr/>
            <p:nvPr/>
          </p:nvSpPr>
          <p:spPr>
            <a:xfrm>
              <a:off x="585457" y="859855"/>
              <a:ext cx="4710820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五、选字组词。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涯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崖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生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悬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山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天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endParaRPr lang="zh-CN" altLang="en-US" sz="3400"/>
            </a:p>
          </p:txBody>
        </p:sp>
        <p:sp>
          <p:nvSpPr>
            <p:cNvPr id="6" name="矩形 5"/>
            <p:cNvSpPr/>
            <p:nvPr/>
          </p:nvSpPr>
          <p:spPr>
            <a:xfrm>
              <a:off x="3141554" y="1641293"/>
              <a:ext cx="2091349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遵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尊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敬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守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从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重</a:t>
              </a:r>
              <a:endParaRPr lang="zh-CN" altLang="en-US" sz="3400"/>
            </a:p>
          </p:txBody>
        </p:sp>
        <p:sp>
          <p:nvSpPr>
            <p:cNvPr id="8" name="矩形 7"/>
            <p:cNvSpPr/>
            <p:nvPr/>
          </p:nvSpPr>
          <p:spPr>
            <a:xfrm>
              <a:off x="5788184" y="1659399"/>
              <a:ext cx="2097384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虚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虑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忧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心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考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谦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endParaRPr lang="zh-CN" altLang="en-US" sz="3400"/>
            </a:p>
          </p:txBody>
        </p:sp>
        <p:sp>
          <p:nvSpPr>
            <p:cNvPr id="9" name="矩形 8"/>
            <p:cNvSpPr/>
            <p:nvPr/>
          </p:nvSpPr>
          <p:spPr>
            <a:xfrm>
              <a:off x="8563504" y="1667149"/>
              <a:ext cx="2101478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衰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哀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退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zh-CN" altLang="zh-CN" sz="3400">
                  <a:latin typeface="Calibri"/>
                  <a:ea typeface="宋体"/>
                  <a:cs typeface="Times New Roman"/>
                </a:rPr>
                <a:t>悲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老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/>
              </a:r>
              <a:br>
                <a:rPr lang="en-US" altLang="zh-CN" sz="3400">
                  <a:latin typeface="Calibri"/>
                  <a:ea typeface="宋体"/>
                  <a:cs typeface="Times New Roman"/>
                </a:rPr>
              </a:b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伤</a:t>
              </a:r>
              <a:endParaRPr lang="zh-CN" altLang="en-US" sz="340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05460" y="1765426"/>
              <a:ext cx="1649265" cy="64279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031397" y="1763917"/>
              <a:ext cx="1649265" cy="64279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664445" y="1783532"/>
              <a:ext cx="1649265" cy="64279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442350" y="1791076"/>
              <a:ext cx="1649265" cy="642796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214481" y="26246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93880" y="33676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93879" y="41623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93878" y="49138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86489" y="26133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86489" y="33676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86489" y="41623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01782" y="49296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89077" y="2644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51140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89076" y="41623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9077" y="49296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45729" y="2644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66982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45728" y="41782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45727" y="49296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281</Words>
  <Application>Microsoft Office PowerPoint</Application>
  <PresentationFormat>自定义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NEU-HZ</vt:lpstr>
      <vt:lpstr>NEU-XT</vt:lpstr>
      <vt:lpstr>NEU-BZ</vt:lpstr>
      <vt:lpstr>方正楷体_GBK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