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498" r:id="rId6"/>
    <p:sldId id="529" r:id="rId7"/>
    <p:sldId id="530" r:id="rId8"/>
    <p:sldId id="533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方正楷体_GBK" pitchFamily="65" charset="-122"/>
      <p:regular r:id="rId13"/>
    </p:embeddedFont>
    <p:embeddedFont>
      <p:font typeface="方正大标宋简体" charset="-122"/>
      <p:regular r:id="rId14"/>
    </p:embeddedFont>
    <p:embeddedFont>
      <p:font typeface="NEU-HZ" pitchFamily="2" charset="-122"/>
      <p:regular r:id="rId15"/>
      <p:italic r:id="rId16"/>
    </p:embeddedFont>
    <p:embeddedFont>
      <p:font typeface="方正书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NEU-XT" pitchFamily="18" charset="-122"/>
      <p:regular r:id="rId20"/>
    </p:embeddedFont>
    <p:embeddedFont>
      <p:font typeface="方正黑体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华文宋体" pitchFamily="2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pc="-3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</a:t>
            </a:r>
            <a:r>
              <a:rPr lang="zh-CN" altLang="en-US" sz="6000" spc="-3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en-US" sz="6000" spc="-300" baseline="30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 虾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952664" y="3897312"/>
            <a:ext cx="64615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092252" y="3375817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zhú</a:t>
            </a:r>
            <a:endParaRPr lang="zh-CN" altLang="en-US">
              <a:solidFill>
                <a:srgbClr val="E72582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048454" y="4964112"/>
            <a:ext cx="82709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020116" y="4353604"/>
            <a:ext cx="10070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qián</a:t>
            </a:r>
            <a:endParaRPr lang="zh-CN" altLang="en-US">
              <a:solidFill>
                <a:srgbClr val="E72582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024138" y="6006849"/>
            <a:ext cx="98751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0020116" y="5408373"/>
            <a:ext cx="11288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shāo</a:t>
            </a:r>
            <a:endParaRPr lang="zh-CN" altLang="en-US">
              <a:solidFill>
                <a:srgbClr val="E72582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15635" y="1446066"/>
            <a:ext cx="10896279" cy="4869482"/>
            <a:chOff x="615635" y="1446066"/>
            <a:chExt cx="10896279" cy="4869482"/>
          </a:xfrm>
        </p:grpSpPr>
        <p:sp>
          <p:nvSpPr>
            <p:cNvPr id="3" name="矩形 2"/>
            <p:cNvSpPr/>
            <p:nvPr/>
          </p:nvSpPr>
          <p:spPr>
            <a:xfrm>
              <a:off x="615635" y="1446066"/>
              <a:ext cx="10896279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一、用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——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画出下面每组词语中加点字的错误读音</a:t>
              </a:r>
              <a:r>
                <a:rPr lang="en-US" altLang="zh-CN" sz="340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并在后面的括号里改正。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1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逐渐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zú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　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空隙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xì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　　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捡起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jiǎn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 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2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铁钳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qiǎn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搏斗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bó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比较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jiào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  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3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腹部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fù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  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翘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起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qiào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稍微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shào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  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sp>
          <p:nvSpPr>
            <p:cNvPr id="17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6865" y="358953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4204093" y="358953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897824" y="358953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2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1384207" y="464843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2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3769614" y="467249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2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7406025" y="467249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2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56864" y="569198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24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3877055" y="568786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25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7054790" y="569999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二、给词语中的加点字选择正确的意思。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居第二位的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辅助的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附带的或次要的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相称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符合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量词。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副手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名不副实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副食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一副手套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1130" y="33377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0827" y="33377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7742" y="41318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30826" y="41489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59" y="35653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700469" y="35774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58" y="43333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75485" y="433332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6299"/>
            <a:ext cx="105515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三、写出下列句子所运用的修辞手法。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从葡萄架的空隙里漏下的阳光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洒落在水面上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像许多大大小小的圆镜。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这缸不正好用来养小鱼小虾吗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它们有的独自荡来荡去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有的互相追逐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有的紧贴住缸壁。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0938" y="26112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18345" y="33929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反问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48898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排比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pic>
        <p:nvPicPr>
          <p:cNvPr id="8" name="image5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313822" y="1003908"/>
            <a:ext cx="3092383" cy="22974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81790"/>
            <a:ext cx="11006455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阅读短文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螃蟹很好斗。它们在玻璃缸里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舞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钳子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在水里一会儿上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一会儿下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威风凛凛。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那神气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不像是关在缸中的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俘虏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倒像是凯旋的将军。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仿佛不甘寂寞似的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两只螃蟹打起架来。在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开战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着圆眼珠儿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恶狠狠地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向对方。一碰上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就用钳子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八只脚乱踢乱蹬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那扇小门似的嘴里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出一串串白泡沫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一进一退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992243"/>
            <a:ext cx="1130955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上一下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斗得挺凶。那只大一点儿的螃蟹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用自己的钳子和背甲顶着另一只螃蟹。被顶翻的那只螃蟹肚皮朝天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几只脚在上面乱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无力地挥动着大钳子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好不容易才翻过身来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又向对方扑过去。我越看越觉得有趣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心想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难道它们也在学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打擂比武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吗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92243"/>
            <a:ext cx="11309551" cy="3074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选择合适的动词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填在文中的括号里。　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逼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鼓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夹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</a:p>
          <a:p>
            <a:pPr lvl="0" indent="722313" algn="just">
              <a:lnSpc>
                <a:spcPct val="14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开战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着圆眼珠儿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恶狠狠地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向对方。一碰上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就用钳子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八只脚乱踢乱蹬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那扇小门似的嘴里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出一串串白泡沫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一进一退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一上一下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斗得挺凶。</a:t>
            </a:r>
            <a:endParaRPr lang="zh-CN" altLang="en-US" sz="3400"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90784" y="19140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36552" y="19190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47195" y="26640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1015" y="33327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92243"/>
            <a:ext cx="115501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写出短文的关键句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 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的句子把螃蟹比作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的样子。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   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的句子充分表现了螃蟹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天性和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精神。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4759851" y="893829"/>
            <a:ext cx="2800767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螃蟹很好斗。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8243" y="180010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凯旋的将军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5179" y="2505671"/>
            <a:ext cx="39421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神气十足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威风凛凛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2268" y="34340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好斗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8756" y="418000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不服输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2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604661" y="3728700"/>
            <a:ext cx="769997" cy="12878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97971" y="4845948"/>
            <a:ext cx="10768129" cy="1661993"/>
            <a:chOff x="697971" y="4845948"/>
            <a:chExt cx="10768129" cy="1661993"/>
          </a:xfrm>
        </p:grpSpPr>
        <p:sp>
          <p:nvSpPr>
            <p:cNvPr id="13" name="矩形 12"/>
            <p:cNvSpPr/>
            <p:nvPr/>
          </p:nvSpPr>
          <p:spPr>
            <a:xfrm>
              <a:off x="697971" y="4845948"/>
              <a:ext cx="10768129" cy="1661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被顶翻的那只螃蟹肚皮朝天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几只脚在上面乱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抓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无力地挥动着大钳子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好不容易才翻过身来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又向对方扑过去。</a:t>
              </a:r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56682" y="5572201"/>
              <a:ext cx="10083771" cy="108008"/>
              <a:chOff x="1969586" y="4318436"/>
              <a:chExt cx="9111857" cy="108008"/>
            </a:xfrm>
          </p:grpSpPr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1656" b="50001"/>
              <a:stretch/>
            </p:blipFill>
            <p:spPr bwMode="auto">
              <a:xfrm>
                <a:off x="1969586" y="4318436"/>
                <a:ext cx="5055903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3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20389" b="50001"/>
              <a:stretch/>
            </p:blipFill>
            <p:spPr bwMode="auto">
              <a:xfrm>
                <a:off x="7016437" y="4321860"/>
                <a:ext cx="4065006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716570" y="6362297"/>
              <a:ext cx="10376541" cy="133612"/>
              <a:chOff x="1969586" y="4318436"/>
              <a:chExt cx="9111857" cy="108008"/>
            </a:xfrm>
          </p:grpSpPr>
          <p:pic>
            <p:nvPicPr>
              <p:cNvPr id="18" name="Picture 3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1656" b="50001"/>
              <a:stretch/>
            </p:blipFill>
            <p:spPr bwMode="auto">
              <a:xfrm>
                <a:off x="1969586" y="4318436"/>
                <a:ext cx="5055903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" name="Picture 3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20389" b="50001"/>
              <a:stretch/>
            </p:blipFill>
            <p:spPr bwMode="auto">
              <a:xfrm>
                <a:off x="7016437" y="4321860"/>
                <a:ext cx="4065006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5859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484</Words>
  <Application>Microsoft Office PowerPoint</Application>
  <PresentationFormat>自定义</PresentationFormat>
  <Paragraphs>79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方正大标宋_GBK</vt:lpstr>
      <vt:lpstr>方正仿宋_GBK</vt:lpstr>
      <vt:lpstr>方正楷体_GBK</vt:lpstr>
      <vt:lpstr>方正大标宋简体</vt:lpstr>
      <vt:lpstr>NEU-HZ</vt:lpstr>
      <vt:lpstr>方正书宋_GBK</vt:lpstr>
      <vt:lpstr>微软雅黑</vt:lpstr>
      <vt:lpstr>NEU-XT</vt:lpstr>
      <vt:lpstr>方正黑体_GBK</vt:lpstr>
      <vt:lpstr>Wingdings</vt:lpstr>
      <vt:lpstr>方正小标宋_GBK</vt:lpstr>
      <vt:lpstr>方正隶变_GBK</vt:lpstr>
      <vt:lpstr>汉仪雅酷黑 95W</vt:lpstr>
      <vt:lpstr>华文宋体</vt:lpstr>
      <vt:lpstr>Times New Roman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2026-03-12T01:59:32Z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