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44" r:id="rId3"/>
    <p:sldId id="546" r:id="rId4"/>
    <p:sldId id="545" r:id="rId5"/>
    <p:sldId id="533" r:id="rId6"/>
    <p:sldId id="547" r:id="rId7"/>
    <p:sldId id="528" r:id="rId8"/>
    <p:sldId id="535" r:id="rId9"/>
    <p:sldId id="534" r:id="rId10"/>
    <p:sldId id="536" r:id="rId11"/>
    <p:sldId id="537" r:id="rId12"/>
    <p:sldId id="529" r:id="rId13"/>
    <p:sldId id="538" r:id="rId14"/>
    <p:sldId id="541" r:id="rId15"/>
    <p:sldId id="539" r:id="rId16"/>
    <p:sldId id="540" r:id="rId17"/>
    <p:sldId id="531" r:id="rId18"/>
    <p:sldId id="542" r:id="rId19"/>
    <p:sldId id="498" r:id="rId20"/>
    <p:sldId id="543" r:id="rId21"/>
    <p:sldId id="427" r:id="rId22"/>
  </p:sldIdLst>
  <p:sldSz cx="12192000" cy="6858000"/>
  <p:notesSz cx="6858000" cy="9144000"/>
  <p:embeddedFontLst>
    <p:embeddedFont>
      <p:font typeface="微软雅黑" pitchFamily="34" charset="-122"/>
      <p:regular r:id="rId23"/>
      <p:bold r:id="rId24"/>
    </p:embeddedFont>
    <p:embeddedFont>
      <p:font typeface="NEU-XT" pitchFamily="18" charset="-122"/>
      <p:regular r:id="rId25"/>
    </p:embeddedFont>
    <p:embeddedFont>
      <p:font typeface="方正书宋_GBK" pitchFamily="65" charset="-122"/>
      <p:regular r:id="rId26"/>
    </p:embeddedFont>
    <p:embeddedFont>
      <p:font typeface="Batang" pitchFamily="18" charset="-127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NEU-HZ" pitchFamily="2" charset="-122"/>
      <p:regular r:id="rId32"/>
      <p:italic r:id="rId33"/>
    </p:embeddedFont>
    <p:embeddedFont>
      <p:font typeface="方正大标宋简体" charset="-122"/>
      <p:regular r:id="rId34"/>
    </p:embeddedFont>
    <p:embeddedFont>
      <p:font typeface="方正小标宋_GBK" pitchFamily="65" charset="-122"/>
      <p:regular r:id="rId35"/>
    </p:embeddedFont>
    <p:embeddedFont>
      <p:font typeface="方正大标宋_GBK" pitchFamily="65" charset="-122"/>
      <p:regular r:id="rId36"/>
    </p:embeddedFont>
    <p:embeddedFont>
      <p:font typeface="方正隶变_GBK" pitchFamily="65" charset="-122"/>
      <p:regular r:id="rId37"/>
    </p:embeddedFont>
    <p:embeddedFont>
      <p:font typeface="方正黑体_GBK" pitchFamily="65" charset="-122"/>
      <p:regular r:id="rId38"/>
    </p:embeddedFont>
    <p:embeddedFont>
      <p:font typeface="方正楷体_GBK" pitchFamily="65" charset="-122"/>
      <p:regular r:id="rId39"/>
    </p:embeddedFont>
    <p:embeddedFont>
      <p:font typeface="华文宋体" pitchFamily="2" charset="-122"/>
      <p:regular r:id="rId40"/>
    </p:embeddedFont>
    <p:embeddedFont>
      <p:font typeface="NEU-BZ" pitchFamily="2" charset="-122"/>
      <p:regular r:id="rId41"/>
      <p:bold r:id="rId42"/>
      <p:italic r:id="rId43"/>
      <p:boldItalic r:id="rId44"/>
    </p:embeddedFont>
    <p:embeddedFont>
      <p:font typeface="方正仿宋_GBK" pitchFamily="65" charset="-122"/>
      <p:regular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font" Target="fonts/font2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slide" Target="slide16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image" Target="../media/image7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image" Target="../media/image7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slide" Target="slide2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slide" Target="slide2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5.jpeg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７ 鹿角和鹿腿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1547" y="861094"/>
            <a:ext cx="110803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pc="-150">
                <a:latin typeface="Calibri"/>
                <a:ea typeface="宋体"/>
                <a:cs typeface="Times New Roman"/>
              </a:rPr>
              <a:t>下列每组词语中</a:t>
            </a:r>
            <a:r>
              <a:rPr lang="en-US" altLang="zh-CN" sz="36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宋体"/>
                <a:cs typeface="Times New Roman"/>
              </a:rPr>
              <a:t>都含有一个错别字</a:t>
            </a:r>
            <a:r>
              <a:rPr lang="en-US" altLang="zh-CN" sz="36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宋体"/>
                <a:cs typeface="Times New Roman"/>
              </a:rPr>
              <a:t>请选出来。</a:t>
            </a:r>
            <a:r>
              <a:rPr lang="en-US" altLang="zh-CN" sz="36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600" spc="-15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spc="-15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6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痛快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均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称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C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机灵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D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灰心丧气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精美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别致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C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凶猛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D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没精打彩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珊瑚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B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犹豫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C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到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影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D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痛痛快快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6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50586" y="190531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65879" y="272835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65878" y="354040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820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1547" y="861094"/>
            <a:ext cx="110803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我的角多么精美别致</a:t>
            </a:r>
            <a:r>
              <a:rPr lang="en-US" altLang="zh-CN" sz="36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6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致</a:t>
            </a:r>
            <a:r>
              <a:rPr lang="en-US" altLang="zh-CN" sz="36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的意思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给予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达到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情趣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精密</a:t>
            </a:r>
            <a:endParaRPr lang="zh-CN" altLang="zh-CN" sz="36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51347" y="97827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764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30026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体会鹿的心理变化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补全思维导图。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这是我吗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我的身段多么匀称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我的角多么精美别致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好像两束美丽的珊瑚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这四条腿太细了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怎么配得上这两只美丽的角呢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两只美丽的角差点儿让我送了命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可四条难看的腿却让我狮口逃生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鹿的心理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遗憾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5526" y="528499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惊讶、怀疑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62591" y="523067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陶醉、得意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5846232"/>
            <a:ext cx="2364750" cy="6385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后悔、羞愧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这四条腿太细了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怎么配得上这两只美丽的角呢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等词语中可以看出鹿特别不满意自己的腿。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鹿想表达的意思是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1130" y="16183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9920" y="16161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4959" y="2959202"/>
            <a:ext cx="1006745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嫌弃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这四条腿太细了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配不上这两只美丽的角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46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41079"/>
            <a:ext cx="11006455" cy="5586145"/>
            <a:chOff x="505459" y="841079"/>
            <a:chExt cx="11006455" cy="5586145"/>
          </a:xfrm>
        </p:grpSpPr>
        <p:sp>
          <p:nvSpPr>
            <p:cNvPr id="3" name="矩形 2"/>
            <p:cNvSpPr/>
            <p:nvPr/>
          </p:nvSpPr>
          <p:spPr>
            <a:xfrm>
              <a:off x="505459" y="841079"/>
              <a:ext cx="11006455" cy="558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四、阅读课文片段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完成练习。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 indent="715963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鹿不敢犹豫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撒开长腿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就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。有力的长腿在灌木丛中蹦来跳去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不一会儿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就把凶猛的狮子远远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地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在了后面。就在狮子灰心丧气不想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再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的时候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鹿的角却被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树枝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住了。狮子赶紧抓住这个机会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猛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过来。眼看就要追上了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鹿用尽全身力气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使劲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一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 ),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才把两只角从树枝中挣脱出来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然后又拼命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向前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去。这次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狮子再也没有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追上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4415602" y="4401432"/>
              <a:ext cx="2477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6484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hlinkClick r:id="rId5" action="ppaction://hlinksldjump"/>
          </p:cNvPr>
          <p:cNvSpPr/>
          <p:nvPr/>
        </p:nvSpPr>
        <p:spPr>
          <a:xfrm>
            <a:off x="505459" y="841079"/>
            <a:ext cx="1133647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鹿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跑到一条小溪边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停下脚步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一边喘气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一边休息。他叹了口气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两只美丽的角差点儿让我送了命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可四条难看的腿却让我狮口逃生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选择恰当的动词填空。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甩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397" y="4181034"/>
            <a:ext cx="1144659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选文中加点的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这个机会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指的是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74090" y="4106725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鹿的角被树枝挂住了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46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41079"/>
            <a:ext cx="11006455" cy="5586145"/>
            <a:chOff x="505459" y="841079"/>
            <a:chExt cx="11006455" cy="5586145"/>
          </a:xfrm>
        </p:grpSpPr>
        <p:sp>
          <p:nvSpPr>
            <p:cNvPr id="3" name="矩形 2"/>
            <p:cNvSpPr/>
            <p:nvPr/>
          </p:nvSpPr>
          <p:spPr>
            <a:xfrm>
              <a:off x="505459" y="841079"/>
              <a:ext cx="11006455" cy="558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四、阅读课文片段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完成练习。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 indent="715963"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鹿不敢犹豫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撒开长腿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就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。有力的长腿在灌木丛中蹦来跳去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不一会儿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就把凶猛的狮子远远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地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在了后面。就在狮子灰心丧气不想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再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的时候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鹿的角却被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树枝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住了。狮子赶紧抓住这个机会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猛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过来。眼看就要追上了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鹿用尽全身力气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使劲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一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 ),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才把两只角从树枝中挣脱出来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然后又拼命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向前</a:t>
              </a:r>
              <a:r>
                <a:rPr lang="en-US" altLang="zh-CN" sz="3400" smtClean="0">
                  <a:latin typeface="方正楷体_GBK"/>
                  <a:ea typeface="宋体"/>
                  <a:cs typeface="Times New Roman"/>
                </a:rPr>
                <a:t>(     )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去。这次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狮子再也没有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追上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4415602" y="4401432"/>
              <a:ext cx="2477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912406" y="18356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09516" y="25961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78333" y="33927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92225" y="33815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98410" y="42438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22747" y="49228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1723" y="57105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0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鹿在逃生过程中经历了哪些波折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他的心情是怎样变化的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请你根据课文和选文内容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将思维导图补充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pic>
        <p:nvPicPr>
          <p:cNvPr id="8" name="image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70681" y="2854398"/>
            <a:ext cx="11850638" cy="14097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40747" y="372417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惊恐</a:t>
            </a:r>
          </a:p>
        </p:txBody>
      </p:sp>
      <p:sp>
        <p:nvSpPr>
          <p:cNvPr id="9" name="矩形 8"/>
          <p:cNvSpPr/>
          <p:nvPr/>
        </p:nvSpPr>
        <p:spPr>
          <a:xfrm>
            <a:off x="4304664" y="297122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暂时脱险</a:t>
            </a:r>
          </a:p>
        </p:txBody>
      </p:sp>
      <p:sp>
        <p:nvSpPr>
          <p:cNvPr id="10" name="矩形 9"/>
          <p:cNvSpPr/>
          <p:nvPr/>
        </p:nvSpPr>
        <p:spPr>
          <a:xfrm>
            <a:off x="8911369" y="299856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狮口逃生</a:t>
            </a:r>
          </a:p>
        </p:txBody>
      </p:sp>
      <p:sp>
        <p:nvSpPr>
          <p:cNvPr id="11" name="矩形 10"/>
          <p:cNvSpPr/>
          <p:nvPr/>
        </p:nvSpPr>
        <p:spPr>
          <a:xfrm>
            <a:off x="9362774" y="372417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羞愧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有同学说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美丽的鹿角不重要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实用的鹿腿才是重要的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也有同学认为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鹿角和鹿腿都重要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它们各有各的长处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你赞成哪一种说法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说说你的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理由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341" y="3428364"/>
            <a:ext cx="107966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我赞同第二种说法。我觉得鹿角不仅美观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还可以在鹿遇到危险时用来抵御敌人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鹿腿可以用来逃跑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二者各有各的长处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缺一不可。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8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1988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结合语境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想一想鹿在这些情况下会说些什么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把句子补充完整。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糟糕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鹿的角被树枝挂住了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鹿吓坏了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鹿把狮子甩在了后面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长长地舒了一口气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56865" y="3022568"/>
            <a:ext cx="1020604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怎么办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我的角被挂住了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我要被狮子吃掉了。唉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这角真麻烦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452" y="4639296"/>
            <a:ext cx="998899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看来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我安全了。这次幸亏我的腿有力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跑得快啊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78324"/>
            <a:ext cx="1092001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傍晚时分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一只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没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打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的小鹿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kǒu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kě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他来到池塘边想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快快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hē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。他看着自己倒映在水中的影子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欣赏起自己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yún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chèn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的身段和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bié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的角。过了一会儿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皱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[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zòu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zhòu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着眉头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tàn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qì</a:t>
            </a:r>
            <a:r>
              <a:rPr lang="zh-CN" altLang="zh-CN" sz="3400" spc="300">
                <a:latin typeface="Calibri"/>
                <a:ea typeface="方正楷体_GBK"/>
                <a:cs typeface="Times New Roman"/>
              </a:rPr>
              <a:t>道</a:t>
            </a:r>
            <a:r>
              <a:rPr lang="en-US" altLang="zh-CN" sz="3400" spc="3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3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300">
                <a:latin typeface="Calibri"/>
                <a:ea typeface="方正楷体_GBK"/>
                <a:cs typeface="Times New Roman"/>
              </a:rPr>
              <a:t>这腿可真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pèi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不上我的身段啊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它扭头正要走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发现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822317" y="50156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25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1988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结合语境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想一想鹿在这些情况下会说些什么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把句子补充完整。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狮口逃生的鹿恍然大悟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方正仿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96704" y="3105942"/>
            <a:ext cx="998597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尺有所短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寸有所长。我不能因为角很美丽而忽略它的短处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也不能因为腿很难看而否定它的长处啊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628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78324"/>
            <a:ext cx="10920013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一头</a:t>
            </a:r>
            <a:r>
              <a:rPr lang="zh-CN" altLang="en-US" sz="3400" smtClean="0">
                <a:latin typeface="Calibri"/>
                <a:ea typeface="方正楷体_GBK"/>
                <a:cs typeface="Times New Roman"/>
              </a:rPr>
              <a:t>狮子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正在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bī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顿时吓得撒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sā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腿就跑。可在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táo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mìnɡ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的途中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头上那两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⑧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shù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美丽的角被树枝挂住了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他只好用力一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把角从树枝中挣脱后又拼命向前奔去。不一会儿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就把狮子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⑩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shuǎi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在了身后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狮子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无法</a:t>
            </a:r>
            <a:r>
              <a:rPr lang="en-US" altLang="zh-CN" sz="3400" smtClean="0">
                <a:latin typeface="Batang"/>
                <a:ea typeface="Batang"/>
                <a:cs typeface="Times New Roman"/>
              </a:rPr>
              <a:t>⑪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zhuī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上小鹿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只好</a:t>
            </a:r>
            <a:r>
              <a:rPr lang="en-US" altLang="zh-CN" sz="3400" smtClean="0">
                <a:latin typeface="Batang"/>
                <a:ea typeface="Batang"/>
                <a:cs typeface="Times New Roman"/>
              </a:rPr>
              <a:t>⑫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huī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xīn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sànɡ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地走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615636" y="5793877"/>
            <a:ext cx="1113576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给语段中的加点字选择正确的读音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画出来。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10800" y="25983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382937" y="26678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416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78324"/>
            <a:ext cx="1092001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傍晚时分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一只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没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打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的小鹿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kǒu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kě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他来到池塘边想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快快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hē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。他看着自己倒映在水中的影子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欣赏起自己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yún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chèn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的身段和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bié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的角。过了一会儿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皱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[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zòu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zhòu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着眉头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tàn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qì</a:t>
            </a:r>
            <a:r>
              <a:rPr lang="zh-CN" altLang="zh-CN" sz="3400" spc="300">
                <a:latin typeface="Calibri"/>
                <a:ea typeface="方正楷体_GBK"/>
                <a:cs typeface="Times New Roman"/>
              </a:rPr>
              <a:t>道</a:t>
            </a:r>
            <a:r>
              <a:rPr lang="en-US" altLang="zh-CN" sz="3400" spc="3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3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300">
                <a:latin typeface="Calibri"/>
                <a:ea typeface="方正楷体_GBK"/>
                <a:cs typeface="Times New Roman"/>
              </a:rPr>
              <a:t>这腿可真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pèi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不上我的身段啊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它扭头正要走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发现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822317" y="50156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453441" y="48210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97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78324"/>
            <a:ext cx="10920013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一头</a:t>
            </a:r>
            <a:r>
              <a:rPr lang="zh-CN" altLang="en-US" sz="3400" smtClean="0">
                <a:latin typeface="Calibri"/>
                <a:ea typeface="方正楷体_GBK"/>
                <a:cs typeface="Times New Roman"/>
              </a:rPr>
              <a:t>狮子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正在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bī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顿时吓得撒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sā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腿就跑。可在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táo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mìnɡ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的途中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头上那两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⑧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shù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美丽的角被树枝挂住了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他只好用力一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把角从树枝中挣脱后又拼命向前奔去。不一会儿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就把狮子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⑩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shuǎi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在了身后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狮子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无法</a:t>
            </a:r>
            <a:r>
              <a:rPr lang="en-US" altLang="zh-CN" sz="3400" smtClean="0">
                <a:latin typeface="Batang"/>
                <a:ea typeface="Batang"/>
                <a:cs typeface="Times New Roman"/>
              </a:rPr>
              <a:t>⑪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zhuī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上小鹿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只好</a:t>
            </a:r>
            <a:r>
              <a:rPr lang="en-US" altLang="zh-CN" sz="3400" smtClean="0">
                <a:latin typeface="Batang"/>
                <a:ea typeface="Batang"/>
                <a:cs typeface="Times New Roman"/>
              </a:rPr>
              <a:t>⑫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huī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xīn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sànɡ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地走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615636" y="5793877"/>
            <a:ext cx="1113576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给语段中的加点字选择正确的读音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画出来。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10800" y="25983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382937" y="26678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763253" y="24584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085406" y="24704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355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33033" y="2387474"/>
            <a:ext cx="111644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						⑦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⑧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</a:t>
            </a:r>
            <a:endParaRPr lang="en-US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⑨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⑩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Batang"/>
                <a:ea typeface="Batang"/>
                <a:cs typeface="Times New Roman"/>
              </a:rPr>
              <a:t>⑪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Batang"/>
                <a:ea typeface="Batang"/>
                <a:cs typeface="Times New Roman"/>
              </a:rPr>
              <a:t>⑫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         )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433033" y="844388"/>
            <a:ext cx="1092906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认读拼音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依次写出正确的字词。</a:t>
            </a:r>
          </a:p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endParaRPr lang="en-US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	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	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9025" y="18171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口渴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65599" y="18059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27318" y="18240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匀称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06731" y="18240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别致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9025" y="25916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叹气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69152" y="25916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58238" y="25713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逃命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24739" y="25125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77033" y="33274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65911" y="33274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76246" y="33274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06731" y="336141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灰心丧气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797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421932" y="972190"/>
            <a:ext cx="11173510" cy="811761"/>
            <a:chOff x="421932" y="972190"/>
            <a:chExt cx="11173510" cy="811761"/>
          </a:xfrm>
        </p:grpSpPr>
        <p:sp>
          <p:nvSpPr>
            <p:cNvPr id="6" name="矩形 5">
              <a:hlinkClick r:id="rId5" action="ppaction://hlinksldjump"/>
            </p:cNvPr>
            <p:cNvSpPr/>
            <p:nvPr/>
          </p:nvSpPr>
          <p:spPr>
            <a:xfrm>
              <a:off x="421932" y="972190"/>
              <a:ext cx="11173510" cy="8117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将语段中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画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“        ”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的四字词语补充完整。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pic>
          <p:nvPicPr>
            <p:cNvPr id="8" name="image84.jpeg"/>
            <p:cNvPicPr/>
            <p:nvPr/>
          </p:nvPicPr>
          <p:blipFill rotWithShape="1">
            <a:blip r:embed="rId6"/>
            <a:srcRect l="3992" t="29184" r="4086" b="35407"/>
            <a:stretch/>
          </p:blipFill>
          <p:spPr>
            <a:xfrm>
              <a:off x="3222968" y="1378070"/>
              <a:ext cx="769997" cy="12878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78324"/>
            <a:ext cx="1092001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一、阅读下面的语段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傍晚时分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一只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没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打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的小鹿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kǒu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kě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他来到池塘边想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u="wavy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wavy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快快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hē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。他看着自己倒映在水中的影子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欣赏起自己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yún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chèn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的身段和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bié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的角。过了一会儿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皱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[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zòu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zhòu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着眉头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tàn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qì</a:t>
            </a:r>
            <a:r>
              <a:rPr lang="zh-CN" altLang="zh-CN" sz="3400" spc="300">
                <a:latin typeface="Calibri"/>
                <a:ea typeface="方正楷体_GBK"/>
                <a:cs typeface="Times New Roman"/>
              </a:rPr>
              <a:t>道</a:t>
            </a:r>
            <a:r>
              <a:rPr lang="en-US" altLang="zh-CN" sz="3400" spc="3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3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300">
                <a:latin typeface="Calibri"/>
                <a:ea typeface="方正楷体_GBK"/>
                <a:cs typeface="Times New Roman"/>
              </a:rPr>
              <a:t>这腿可真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pèi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不上我的身段啊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它扭头正要走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发现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822317" y="50156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453441" y="48210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39628" y="2304382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06904" y="2304382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45121" y="3129946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88707" y="316648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545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1547" y="861094"/>
            <a:ext cx="113832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加点字的读音完全相同的一项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撒手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撒网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撒谎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撒种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</a:t>
            </a:r>
            <a:endParaRPr lang="en-US" altLang="zh-CN" sz="36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禁受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禁止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囚禁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不禁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称职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称心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对称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匀称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</a:t>
            </a:r>
            <a:endParaRPr lang="en-US" altLang="zh-CN" sz="36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挣扎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挣脱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挣钱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挣断</a:t>
            </a:r>
            <a:endParaRPr lang="zh-CN" altLang="zh-CN" sz="36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16360" y="187456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4472" y="30057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74586" y="30057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80063" y="30057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67021" y="30057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9838" y="38461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52409" y="38461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37720" y="38612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078222" y="38370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4472" y="46502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52408" y="465024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97687" y="46411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078222" y="46635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4472" y="543154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95642" y="54492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07222" y="54492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67021" y="54492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528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1385</Words>
  <Application>Microsoft Office PowerPoint</Application>
  <PresentationFormat>自定义</PresentationFormat>
  <Paragraphs>179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3" baseType="lpstr">
      <vt:lpstr>Arial</vt:lpstr>
      <vt:lpstr>宋体</vt:lpstr>
      <vt:lpstr>微软雅黑</vt:lpstr>
      <vt:lpstr>楷体</vt:lpstr>
      <vt:lpstr>NEU-XT</vt:lpstr>
      <vt:lpstr>方正书宋_GBK</vt:lpstr>
      <vt:lpstr>Batang</vt:lpstr>
      <vt:lpstr>Calibri</vt:lpstr>
      <vt:lpstr>汉仪雅酷黑 95W</vt:lpstr>
      <vt:lpstr>NEU-HZ</vt:lpstr>
      <vt:lpstr>方正大标宋简体</vt:lpstr>
      <vt:lpstr>方正小标宋_GBK</vt:lpstr>
      <vt:lpstr>方正大标宋_GBK</vt:lpstr>
      <vt:lpstr>Wingdings</vt:lpstr>
      <vt:lpstr>方正隶变_GBK</vt:lpstr>
      <vt:lpstr>方正黑体_GBK</vt:lpstr>
      <vt:lpstr>方正楷体_GBK</vt:lpstr>
      <vt:lpstr>Times New Roman</vt:lpstr>
      <vt:lpstr>华文宋体</vt:lpstr>
      <vt:lpstr>NEU-BZ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256</cp:revision>
  <dcterms:created xsi:type="dcterms:W3CDTF">2019-06-19T02:08:00Z</dcterms:created>
  <dcterms:modified xsi:type="dcterms:W3CDTF">2026-03-02T02:01:56Z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