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华文宋体" pitchFamily="2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方正大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楷体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一幅名扬中外的画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24310"/>
            <a:ext cx="10840319" cy="4873276"/>
            <a:chOff x="505459" y="824310"/>
            <a:chExt cx="10840319" cy="4873276"/>
          </a:xfrm>
        </p:grpSpPr>
        <p:sp>
          <p:nvSpPr>
            <p:cNvPr id="3" name="矩形 2"/>
            <p:cNvSpPr/>
            <p:nvPr/>
          </p:nvSpPr>
          <p:spPr>
            <a:xfrm>
              <a:off x="505459" y="824310"/>
              <a:ext cx="10840319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000">
                  <a:latin typeface="Calibri"/>
                  <a:ea typeface="方正黑体_GBK"/>
                  <a:cs typeface="Times New Roman"/>
                </a:rPr>
                <a:t>一、下列加点字的字形及读音完全正确的一项</a:t>
              </a:r>
              <a:r>
                <a:rPr lang="zh-CN" altLang="zh-CN" sz="3000">
                  <a:latin typeface="Calibri"/>
                  <a:ea typeface="方正黑体_GBK"/>
                  <a:cs typeface="Times New Roman"/>
                </a:rPr>
                <a:t>是</a:t>
              </a:r>
              <a:r>
                <a:rPr lang="en-US" altLang="zh-CN" sz="3000" smtClean="0">
                  <a:latin typeface="方正黑体_GBK"/>
                  <a:ea typeface="宋体"/>
                  <a:cs typeface="Times New Roman"/>
                </a:rPr>
                <a:t>(         )</a:t>
              </a:r>
              <a:r>
                <a:rPr lang="zh-CN" altLang="zh-CN" sz="30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0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000">
                  <a:latin typeface="Calibri"/>
                  <a:ea typeface="宋体"/>
                  <a:cs typeface="Times New Roman"/>
                </a:rPr>
                <a:t>A.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故</a:t>
              </a:r>
              <a:r>
                <a:rPr lang="zh-CN" altLang="zh-CN" sz="3000" smtClean="0">
                  <a:latin typeface="Calibri"/>
                  <a:ea typeface="宋体"/>
                  <a:cs typeface="Times New Roman"/>
                </a:rPr>
                <a:t>官</a:t>
              </a:r>
              <a:r>
                <a:rPr lang="en-US" altLang="zh-CN" sz="3000" smtClean="0">
                  <a:latin typeface="NEU-XT"/>
                  <a:ea typeface="宋体"/>
                  <a:cs typeface="Times New Roman"/>
                </a:rPr>
                <a:t>	</a:t>
              </a:r>
              <a:r>
                <a:rPr lang="zh-CN" altLang="zh-CN" sz="3000" smtClean="0">
                  <a:latin typeface="Calibri"/>
                  <a:ea typeface="宋体"/>
                  <a:cs typeface="Times New Roman"/>
                </a:rPr>
                <a:t>选择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zé</a:t>
              </a:r>
              <a:r>
                <a:rPr lang="en-US" altLang="zh-CN" sz="30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000" smtClean="0">
                  <a:latin typeface="NEU-XT"/>
                  <a:ea typeface="宋体"/>
                  <a:cs typeface="Times New Roman"/>
                </a:rPr>
                <a:t>		</a:t>
              </a:r>
              <a:r>
                <a:rPr lang="zh-CN" altLang="zh-CN" sz="3000" smtClean="0">
                  <a:latin typeface="Calibri"/>
                  <a:ea typeface="宋体"/>
                  <a:cs typeface="Times New Roman"/>
                </a:rPr>
                <a:t>摆摊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tān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0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000">
                  <a:latin typeface="Calibri"/>
                  <a:ea typeface="宋体"/>
                  <a:cs typeface="Times New Roman"/>
                </a:rPr>
                <a:t>B.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风貌</a:t>
              </a:r>
              <a:r>
                <a:rPr lang="en-US" altLang="zh-CN" sz="30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笼罩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lǒng</a:t>
              </a:r>
              <a:r>
                <a:rPr lang="en-US" altLang="zh-CN" sz="30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0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000" smtClean="0">
                  <a:latin typeface="Calibri"/>
                  <a:ea typeface="宋体"/>
                  <a:cs typeface="Times New Roman"/>
                </a:rPr>
                <a:t>马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笼头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lóng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0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000">
                  <a:latin typeface="Calibri"/>
                  <a:ea typeface="宋体"/>
                  <a:cs typeface="Times New Roman"/>
                </a:rPr>
                <a:t>C.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乘巧</a:t>
              </a:r>
              <a:r>
                <a:rPr lang="en-US" altLang="zh-CN" sz="30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乘法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chéng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0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乘轿子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chéng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0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000">
                  <a:latin typeface="Calibri"/>
                  <a:ea typeface="宋体"/>
                  <a:cs typeface="Times New Roman"/>
                </a:rPr>
                <a:t>D.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摊贩</a:t>
              </a:r>
              <a:r>
                <a:rPr lang="en-US" altLang="zh-CN" sz="30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000">
                  <a:latin typeface="Calibri"/>
                  <a:ea typeface="宋体"/>
                  <a:cs typeface="Times New Roman"/>
                </a:rPr>
                <a:t>毛驴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lú</a:t>
              </a:r>
              <a:r>
                <a:rPr lang="en-US" altLang="zh-CN" sz="30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0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000" smtClean="0">
                  <a:latin typeface="Calibri"/>
                  <a:ea typeface="宋体"/>
                  <a:cs typeface="Times New Roman"/>
                </a:rPr>
                <a:t>官吏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000">
                  <a:latin typeface="NEU-XT"/>
                  <a:ea typeface="宋体"/>
                  <a:cs typeface="Times New Roman"/>
                </a:rPr>
                <a:t>lì</a:t>
              </a:r>
              <a:r>
                <a:rPr lang="en-US" altLang="zh-CN" sz="30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0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710834" y="229391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441790" y="229390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359599" y="317880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427693" y="319874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182492" y="319874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79133" y="410913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323503" y="410913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64426" y="409945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441790" y="508203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7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710834" y="505866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182492" y="505866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767384" y="2322072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943480" y="1130695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4659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给加点词语选择正确的意思。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《清明上河图》画的是北宋都城汴京热闹的场面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使场面活跃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精神愉快。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景象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繁盛活跃。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张择端画这幅画的时候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下了很大功夫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做事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所耗费的时间和精力。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本领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造诣。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687752" y="213656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965859" y="443459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06574" y="1828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5169" y="41438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《清明上河图》看到了八九百年以前的古都风貌。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修改病句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走在街上的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是来来往往、形态各异的人。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176328"/>
            <a:ext cx="115622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《清明上河图》使我们看到了八九百年以前的古都风貌。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557632" y="450375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60" y="5557772"/>
            <a:ext cx="84639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图画上的小猫形态各异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栩栩如生。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181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四、读课文第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自然段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了解课文是怎样围绕一个意思把一段话写清楚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029" y="2924862"/>
            <a:ext cx="3236359" cy="2572600"/>
          </a:xfrm>
          <a:prstGeom prst="rect">
            <a:avLst/>
          </a:prstGeom>
          <a:ln w="15875">
            <a:solidFill>
              <a:schemeClr val="tx1"/>
            </a:solidFill>
          </a:ln>
        </p:spPr>
        <p:txBody>
          <a:bodyPr wrap="square" tIns="108000" bIns="10800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自然段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先概述画中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人物</a:t>
            </a:r>
            <a:endParaRPr lang="en-US" altLang="zh-CN" sz="34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6327" y="2937967"/>
            <a:ext cx="2209799" cy="2572600"/>
          </a:xfrm>
          <a:prstGeom prst="rect">
            <a:avLst/>
          </a:prstGeom>
          <a:ln w="15875">
            <a:solidFill>
              <a:schemeClr val="tx1"/>
            </a:solidFill>
          </a:ln>
        </p:spPr>
        <p:txBody>
          <a:bodyPr wrap="square" tIns="108000" bIns="108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中心句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画上的街市可热闹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6620" y="2908473"/>
            <a:ext cx="4054643" cy="2572600"/>
          </a:xfrm>
          <a:prstGeom prst="rect">
            <a:avLst/>
          </a:prstGeom>
          <a:ln w="15875">
            <a:solidFill>
              <a:schemeClr val="tx1"/>
            </a:solidFill>
          </a:ln>
        </p:spPr>
        <p:txBody>
          <a:bodyPr wrap="square" tIns="108000" bIns="108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自然段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具体描写了桥北头的情景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突出了画作的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088" y="456501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各有各的情态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03555" y="4480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传神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8388" y="3805087"/>
            <a:ext cx="37625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NEU-BZ"/>
                <a:ea typeface="宋体"/>
                <a:cs typeface="Times New Roman"/>
              </a:rPr>
              <a:t>←                   </a:t>
            </a:r>
            <a:r>
              <a:rPr lang="en-US" altLang="zh-CN" sz="40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4000" smtClean="0">
                <a:latin typeface="NEU-BZ"/>
                <a:ea typeface="宋体"/>
                <a:cs typeface="Times New Roman"/>
              </a:rPr>
              <a:t>→</a:t>
            </a:r>
            <a:endParaRPr lang="zh-CN" altLang="en-US" sz="4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281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NEU-BZ</vt:lpstr>
      <vt:lpstr>华文宋体</vt:lpstr>
      <vt:lpstr>NEU-HZ</vt:lpstr>
      <vt:lpstr>方正书宋_GBK</vt:lpstr>
      <vt:lpstr>NEU-XT</vt:lpstr>
      <vt:lpstr>方正大标宋_GBK</vt:lpstr>
      <vt:lpstr>Times New Roman</vt:lpstr>
      <vt:lpstr>Calibri</vt:lpstr>
      <vt:lpstr>方正大标宋简体</vt:lpstr>
      <vt:lpstr>汉仪雅酷黑 95W</vt:lpstr>
      <vt:lpstr>微软雅黑</vt:lpstr>
      <vt:lpstr>方正楷体_GBK</vt:lpstr>
      <vt:lpstr>方正仿宋_GBK</vt:lpstr>
      <vt:lpstr>方正隶变_GBK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2026-03-11T06:53:07Z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