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方正楷体_GBK" pitchFamily="65" charset="-122"/>
      <p:regular r:id="rId8"/>
    </p:embeddedFont>
    <p:embeddedFont>
      <p:font typeface="微软雅黑" pitchFamily="34" charset="-122"/>
      <p:regular r:id="rId9"/>
      <p:bold r:id="rId10"/>
    </p:embeddedFont>
    <p:embeddedFont>
      <p:font typeface="方正大标宋简体" charset="-122"/>
      <p:regular r:id="rId11"/>
    </p:embeddedFont>
    <p:embeddedFont>
      <p:font typeface="华文宋体" pitchFamily="2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方正书宋_GBK" pitchFamily="65" charset="-122"/>
      <p:regular r:id="rId17"/>
    </p:embeddedFont>
    <p:embeddedFont>
      <p:font typeface="NEU-BZ" pitchFamily="2" charset="-122"/>
      <p:regular r:id="rId18"/>
      <p:bold r:id="rId19"/>
      <p:italic r:id="rId20"/>
      <p:boldItalic r:id="rId21"/>
    </p:embeddedFont>
    <p:embeddedFont>
      <p:font typeface="方正大标宋_GBK" pitchFamily="65" charset="-122"/>
      <p:regular r:id="rId22"/>
    </p:embeddedFont>
    <p:embeddedFont>
      <p:font typeface="方正仿宋_GBK" pitchFamily="65" charset="-122"/>
      <p:regular r:id="rId23"/>
    </p:embeddedFont>
    <p:embeddedFont>
      <p:font typeface="NEU-HZ" pitchFamily="2" charset="-122"/>
      <p:regular r:id="rId24"/>
      <p:italic r:id="rId25"/>
    </p:embeddedFont>
    <p:embeddedFont>
      <p:font typeface="方正黑体_GBK" pitchFamily="65" charset="-122"/>
      <p:regular r:id="rId26"/>
    </p:embeddedFont>
    <p:embeddedFont>
      <p:font typeface="方正隶变_GBK" pitchFamily="65" charset="-122"/>
      <p:regular r:id="rId27"/>
    </p:embeddedFont>
    <p:embeddedFont>
      <p:font typeface="方正小标宋_GBK" pitchFamily="65" charset="-122"/>
      <p:regular r:id="rId28"/>
    </p:embeddedFont>
    <p:embeddedFont>
      <p:font typeface="NEU-XT" pitchFamily="18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2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font" Target="fonts/font2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荷   花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75973"/>
            <a:ext cx="1152611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一、圈出下列加点字的错误读音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并在括号里改正。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衣裳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shɑng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裂开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lèi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翩翩起舞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piān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舞蹈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dǎo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肿胀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zhàng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花骨朵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儿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gǔ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5251499" y="2411047"/>
            <a:ext cx="733124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19407" y="2353005"/>
            <a:ext cx="6190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liè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8941183" y="3429000"/>
            <a:ext cx="733124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669714" y="3429000"/>
            <a:ext cx="6687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ɡū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267044" y="263671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162644" y="261044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022149" y="263671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267044" y="368611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558338" y="368611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427239" y="368909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  <p:bldP spid="9" grpId="0" animBg="1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299"/>
            <a:ext cx="1116517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二、根据要求进行选择。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下列带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儿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字的词语的读法与其他三项不同的是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花瓣儿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花骨朵儿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刀把儿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女儿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下列词语搭配有误的一项是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美丽的荷花　一阵清香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可爱的小鱼　一阵微风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碧绿的圆盘　一朵花瓣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D.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雪白的衣裳　一幅图画</a:t>
            </a:r>
          </a:p>
        </p:txBody>
      </p:sp>
      <p:sp>
        <p:nvSpPr>
          <p:cNvPr id="6" name="矩形 5"/>
          <p:cNvSpPr/>
          <p:nvPr/>
        </p:nvSpPr>
        <p:spPr>
          <a:xfrm>
            <a:off x="10262161" y="182181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62388" y="332809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772132"/>
            <a:ext cx="11006455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三、将下列词语补充完整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 )(  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起舞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随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风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  )(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画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的词语的意思是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这样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AABC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式的词语我还知道有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画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“      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的词语造句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220682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44626" y="220682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12089" y="218781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飘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31816" y="218780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78597" y="2988877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轻快地跳起舞来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47722" y="408375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井井有条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785221" y="408375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依依不舍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20114" y="4719464"/>
            <a:ext cx="5416868" cy="9917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妈妈的长头发在随风飘动。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495505" y="2820250"/>
            <a:ext cx="3744748" cy="168627"/>
            <a:chOff x="4034776" y="3342443"/>
            <a:chExt cx="2726648" cy="168627"/>
          </a:xfrm>
        </p:grpSpPr>
        <p:pic>
          <p:nvPicPr>
            <p:cNvPr id="23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10" t="4179" b="27907"/>
            <a:stretch/>
          </p:blipFill>
          <p:spPr bwMode="auto">
            <a:xfrm>
              <a:off x="4034776" y="3343944"/>
              <a:ext cx="1460729" cy="1671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10" t="4179" b="27907"/>
            <a:stretch/>
          </p:blipFill>
          <p:spPr bwMode="auto">
            <a:xfrm>
              <a:off x="5300695" y="3342443"/>
              <a:ext cx="1460729" cy="1671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cxnSp>
        <p:nvCxnSpPr>
          <p:cNvPr id="26" name="直接连接符 25"/>
          <p:cNvCxnSpPr/>
          <p:nvPr/>
        </p:nvCxnSpPr>
        <p:spPr>
          <a:xfrm>
            <a:off x="505460" y="2903813"/>
            <a:ext cx="368152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image84.jpeg"/>
          <p:cNvPicPr/>
          <p:nvPr/>
        </p:nvPicPr>
        <p:blipFill rotWithShape="1">
          <a:blip r:embed="rId5"/>
          <a:srcRect l="3992" t="29184" r="4086" b="35407"/>
          <a:stretch/>
        </p:blipFill>
        <p:spPr>
          <a:xfrm>
            <a:off x="1961225" y="5573536"/>
            <a:ext cx="769997" cy="12878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13836"/>
            <a:ext cx="11345646" cy="43827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四、按要求完成句子练习。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一池的荷花都在随风飘动。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改为拟人句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endParaRPr lang="en-US" altLang="zh-CN" sz="3400" smtClean="0">
              <a:latin typeface="NEU-HZ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荷花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有的才展开两三片花瓣儿。有的花瓣儿全展开了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露出嫩黄色的小莲蓬。有的还是花骨朵儿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看起来饱胀得马上要破裂似的。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用加点词语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造句</a:t>
            </a: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2256493"/>
            <a:ext cx="5525872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一池的荷花都在翩翩起舞。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1912594" y="3423945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7154351" y="3458194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4443235" y="4097811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9442" y="5040415"/>
            <a:ext cx="1109311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上活动课时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同学们有的跑步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有的踢足球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有的打乒乓球。</a:t>
            </a:r>
            <a:endParaRPr lang="zh-CN" altLang="zh-CN" sz="3400" b="1" spc="-15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266</Words>
  <Application>Microsoft Office PowerPoint</Application>
  <PresentationFormat>自定义</PresentationFormat>
  <Paragraphs>58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6" baseType="lpstr">
      <vt:lpstr>Arial</vt:lpstr>
      <vt:lpstr>宋体</vt:lpstr>
      <vt:lpstr>方正楷体_GBK</vt:lpstr>
      <vt:lpstr>微软雅黑</vt:lpstr>
      <vt:lpstr>方正大标宋简体</vt:lpstr>
      <vt:lpstr>华文宋体</vt:lpstr>
      <vt:lpstr>Calibri</vt:lpstr>
      <vt:lpstr>方正书宋_GBK</vt:lpstr>
      <vt:lpstr>NEU-BZ</vt:lpstr>
      <vt:lpstr>方正大标宋_GBK</vt:lpstr>
      <vt:lpstr>方正仿宋_GBK</vt:lpstr>
      <vt:lpstr>Wingdings</vt:lpstr>
      <vt:lpstr>NEU-HZ</vt:lpstr>
      <vt:lpstr>方正黑体_GBK</vt:lpstr>
      <vt:lpstr>Times New Roman</vt:lpstr>
      <vt:lpstr>方正隶变_GBK</vt:lpstr>
      <vt:lpstr>方正小标宋_GBK</vt:lpstr>
      <vt:lpstr>NEU-XT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249</cp:revision>
  <dcterms:created xsi:type="dcterms:W3CDTF">2019-06-19T02:08:00Z</dcterms:created>
  <dcterms:modified xsi:type="dcterms:W3CDTF">2026-02-26T06:11:56Z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