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华文宋体" pitchFamily="2" charset="-122"/>
      <p:regular r:id="rId9"/>
    </p:embeddedFont>
    <p:embeddedFont>
      <p:font typeface="微软雅黑" pitchFamily="34" charset="-122"/>
      <p:regular r:id="rId10"/>
      <p:bold r:id="rId11"/>
    </p:embeddedFont>
    <p:embeddedFont>
      <p:font typeface="NEU-BZ" pitchFamily="2" charset="-122"/>
      <p:regular r:id="rId12"/>
      <p:bold r:id="rId13"/>
      <p:italic r:id="rId14"/>
      <p:boldItalic r:id="rId15"/>
    </p:embeddedFont>
    <p:embeddedFont>
      <p:font typeface="方正书宋_GBK" pitchFamily="65" charset="-122"/>
      <p:regular r:id="rId16"/>
    </p:embeddedFont>
    <p:embeddedFont>
      <p:font typeface="方正仿宋_GBK" pitchFamily="65" charset="-122"/>
      <p:regular r:id="rId17"/>
    </p:embeddedFon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方正大标宋_GBK" pitchFamily="65" charset="-122"/>
      <p:regular r:id="rId22"/>
    </p:embeddedFont>
    <p:embeddedFont>
      <p:font typeface="方正隶变_GBK" pitchFamily="65" charset="-122"/>
      <p:regular r:id="rId23"/>
    </p:embeddedFont>
    <p:embeddedFont>
      <p:font typeface="方正小标宋_GBK" pitchFamily="65" charset="-122"/>
      <p:regular r:id="rId24"/>
    </p:embeddedFont>
    <p:embeddedFont>
      <p:font typeface="方正黑体_GBK" pitchFamily="65" charset="-122"/>
      <p:regular r:id="rId25"/>
    </p:embeddedFont>
    <p:embeddedFont>
      <p:font typeface="方正宋黑_GBK" pitchFamily="65" charset="-122"/>
      <p:regular r:id="rId26"/>
    </p:embeddedFont>
    <p:embeddedFont>
      <p:font typeface="方正大标宋简体" charset="-122"/>
      <p:regular r:id="rId27"/>
    </p:embeddedFont>
    <p:embeddedFont>
      <p:font typeface="NEU-XT" pitchFamily="18" charset="-122"/>
      <p:regular r:id="rId28"/>
    </p:embeddedFont>
    <p:embeddedFont>
      <p:font typeface="MS Gothic" pitchFamily="49" charset="-128"/>
      <p:regular r:id="rId29"/>
    </p:embeddedFont>
    <p:embeddedFont>
      <p:font typeface="NEU-HZ" pitchFamily="2" charset="-122"/>
      <p:regular r:id="rId30"/>
      <p:italic r:id="rId31"/>
    </p:embeddedFont>
    <p:embeddedFont>
      <p:font typeface="方正楷体_GBK" pitchFamily="65" charset="-122"/>
      <p:regular r:id="rId3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font" Target="fonts/font24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36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font" Target="fonts/font23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语文园地三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一、下列加点字读音完全正确的一项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稍微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shào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	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细胞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bāo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迷失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shī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	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空隙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xì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腹部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fǔ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缩小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suō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是否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fǒu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比较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jiǎo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52879" y="99163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78691" y="207035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592439" y="207035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253989" y="282239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592439" y="284027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78690" y="359034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241204" y="359034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334774" y="435829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592438" y="438121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116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二、根据你对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关键语句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的认识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判断对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NEU-BZ"/>
                <a:cs typeface="Times New Roman"/>
              </a:rPr>
              <a:t>􀳫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错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×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关键语句能帮助我们概括一段话的大意。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NEU-BZ"/>
                <a:cs typeface="Times New Roman"/>
              </a:rPr>
              <a:t>     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关键语句总是一段话的第一句话。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书宋_GBK"/>
                <a:cs typeface="Times New Roman"/>
              </a:rPr>
              <a:t>      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我们用关键语句概括段意时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都是只要直接抄下关键语句就行。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书宋_GBK"/>
                <a:cs typeface="Times New Roman"/>
              </a:rPr>
              <a:t>     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4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如果关键语句在段的末尾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它一般起归纳和总结的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作用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NEU-BZ"/>
                <a:cs typeface="Times New Roman"/>
              </a:rPr>
              <a:t>     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8797650" y="172045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54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7703906" y="2610397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0" name="文本框 54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2231472" y="4098302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1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0381808" y="553045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86299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三、读句子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照样子提出问题。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例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这时候刮起了狂风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石蜂飞得很低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几乎要触到地面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大概这样可以减少阻力。我想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它们飞得这么低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怎么能看到远处的家呢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?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每当有蚊虫经过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猪笼草就会张开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大嘴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将蚊虫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吃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进去。我想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            </a:t>
            </a:r>
            <a:r>
              <a:rPr lang="en-US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94604" y="4817677"/>
            <a:ext cx="560121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猪笼草是怎样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吃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东西的呢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?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宋黑_GBK"/>
                <a:cs typeface="Times New Roman"/>
              </a:rPr>
              <a:t>【习作</a:t>
            </a:r>
            <a:r>
              <a:rPr lang="en-US" altLang="zh-CN" sz="3400">
                <a:solidFill>
                  <a:srgbClr val="000000"/>
                </a:solidFill>
                <a:latin typeface="方正宋黑_GBK"/>
                <a:ea typeface="方正书宋_GBK"/>
                <a:cs typeface="Times New Roman"/>
              </a:rPr>
              <a:t>: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宋黑_GBK"/>
                <a:cs typeface="Times New Roman"/>
              </a:rPr>
              <a:t>我做了一项小实验】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四、写好小实验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需要有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多选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实验过程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实验结果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实验名称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实验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准备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5615912" y="1798270"/>
            <a:ext cx="14173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ABCD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1079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五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、下列素材是否适合本次习作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?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适合的画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NEU-BZ"/>
                <a:cs typeface="Times New Roman"/>
              </a:rPr>
              <a:t>􀳫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”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不适合的画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✕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写自己做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摩擦起电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的实验经过。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NEU-BZ"/>
                <a:cs typeface="Times New Roman"/>
              </a:rPr>
              <a:t>      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写自己和同桌做实验时配合不当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导致实验仪器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损坏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                  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书宋_GBK"/>
                <a:cs typeface="Times New Roman"/>
              </a:rPr>
              <a:t>       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写做实验后明白遇到困难要积极应对的道理。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cs typeface="Times New Roman"/>
              </a:rPr>
              <a:t>      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)</a:t>
            </a:r>
            <a:endParaRPr lang="zh-CN" altLang="en-US" sz="3400"/>
          </a:p>
        </p:txBody>
      </p:sp>
      <p:sp>
        <p:nvSpPr>
          <p:cNvPr id="8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474176" y="247877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54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9544738" y="4078249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0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9686374" y="484338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376</Words>
  <Application>Microsoft Office PowerPoint</Application>
  <PresentationFormat>自定义</PresentationFormat>
  <Paragraphs>60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30" baseType="lpstr">
      <vt:lpstr>Arial</vt:lpstr>
      <vt:lpstr>宋体</vt:lpstr>
      <vt:lpstr>华文宋体</vt:lpstr>
      <vt:lpstr>楷体</vt:lpstr>
      <vt:lpstr>微软雅黑</vt:lpstr>
      <vt:lpstr>NEU-BZ</vt:lpstr>
      <vt:lpstr>方正书宋_GBK</vt:lpstr>
      <vt:lpstr>方正仿宋_GBK</vt:lpstr>
      <vt:lpstr>Calibri</vt:lpstr>
      <vt:lpstr>方正大标宋_GBK</vt:lpstr>
      <vt:lpstr>方正隶变_GBK</vt:lpstr>
      <vt:lpstr>方正小标宋_GBK</vt:lpstr>
      <vt:lpstr>方正黑体_GBK</vt:lpstr>
      <vt:lpstr>Wingdings</vt:lpstr>
      <vt:lpstr>方正宋黑_GBK</vt:lpstr>
      <vt:lpstr>汉仪雅酷黑 95W</vt:lpstr>
      <vt:lpstr>方正大标宋简体</vt:lpstr>
      <vt:lpstr>Times New Roman</vt:lpstr>
      <vt:lpstr>NEU-XT</vt:lpstr>
      <vt:lpstr>MS Gothic</vt:lpstr>
      <vt:lpstr>NEU-HZ</vt:lpstr>
      <vt:lpstr>方正楷体_GBK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246</cp:revision>
  <dcterms:created xsi:type="dcterms:W3CDTF">2019-06-19T02:08:00Z</dcterms:created>
  <dcterms:modified xsi:type="dcterms:W3CDTF">2026-03-11T02:48:52Z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