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华文宋体" pitchFamily="2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书宋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小标宋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方正大标宋简体" charset="-122"/>
      <p:regular r:id="rId26"/>
    </p:embeddedFont>
    <p:embeddedFont>
      <p:font typeface="NEU-HZ" pitchFamily="2" charset="-122"/>
      <p:regular r:id="rId27"/>
      <p:italic r:id="rId28"/>
    </p:embeddedFont>
    <p:embeddedFont>
      <p:font typeface="方正楷体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海底世界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一、下面加点字的读音与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差异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的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差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读音相同的一项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6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参差　　　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出差　　　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差评　　　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差错</a:t>
            </a:r>
          </a:p>
        </p:txBody>
      </p:sp>
      <p:sp>
        <p:nvSpPr>
          <p:cNvPr id="6" name="矩形 5"/>
          <p:cNvSpPr/>
          <p:nvPr/>
        </p:nvSpPr>
        <p:spPr>
          <a:xfrm>
            <a:off x="1972426" y="226568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37536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08408" y="375365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211503" y="372537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371797" y="37049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86299"/>
            <a:ext cx="11006455" cy="5632311"/>
            <a:chOff x="505459" y="886299"/>
            <a:chExt cx="11006455" cy="5632311"/>
          </a:xfrm>
        </p:grpSpPr>
        <p:sp>
          <p:nvSpPr>
            <p:cNvPr id="3" name="矩形 2"/>
            <p:cNvSpPr/>
            <p:nvPr/>
          </p:nvSpPr>
          <p:spPr>
            <a:xfrm>
              <a:off x="505459" y="886299"/>
              <a:ext cx="11006455" cy="5632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二、用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○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圈出下列句子中的错别字</a:t>
              </a:r>
              <a:r>
                <a:rPr lang="en-US" altLang="zh-CN" sz="3600">
                  <a:solidFill>
                    <a:srgbClr val="000000"/>
                  </a:solidFill>
                  <a:latin typeface="方正黑体_GBK"/>
                  <a:ea typeface="方正书宋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并改正。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6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1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小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明</a:t>
              </a: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  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了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我一把</a:t>
              </a:r>
              <a:r>
                <a:rPr lang="en-US" altLang="zh-CN" sz="36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我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向后</a:t>
              </a: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 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了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好几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步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  <a:endParaRPr lang="en-US" altLang="zh-CN" sz="36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r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改正</a:t>
              </a:r>
              <a:r>
                <a:rPr lang="en-US" altLang="zh-CN" sz="36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:(        )(        )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600">
                  <a:solidFill>
                    <a:srgbClr val="000000"/>
                  </a:solidFill>
                  <a:latin typeface="NEU-HZ"/>
                  <a:ea typeface="方正书宋_GBK"/>
                  <a:cs typeface="Times New Roman"/>
                </a:rPr>
                <a:t>2</a:t>
              </a:r>
              <a:r>
                <a:rPr lang="en-US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.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大鱼首先发起了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功 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击</a:t>
              </a:r>
              <a:r>
                <a:rPr lang="en-US" altLang="zh-CN" sz="360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,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小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鱼 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汛</a:t>
              </a:r>
              <a:r>
                <a:rPr lang="en-US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 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速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躲开</a:t>
              </a:r>
              <a:r>
                <a:rPr lang="zh-CN" altLang="zh-CN" sz="36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了</a:t>
              </a: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  <a:endParaRPr lang="en-US" altLang="zh-CN" sz="36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 algn="r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6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改正</a:t>
              </a:r>
              <a:r>
                <a:rPr lang="en-US" altLang="zh-CN" sz="3600" smtClean="0">
                  <a:solidFill>
                    <a:srgbClr val="000000"/>
                  </a:solidFill>
                  <a:latin typeface="方正书宋_GBK"/>
                  <a:ea typeface="方正书宋_GBK"/>
                  <a:cs typeface="Times New Roman"/>
                </a:rPr>
                <a:t>:(       )(       )</a:t>
              </a:r>
              <a:endParaRPr lang="zh-CN" altLang="zh-CN" sz="36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</p:txBody>
        </p:sp>
        <p:pic>
          <p:nvPicPr>
            <p:cNvPr id="8" name="image34.jpe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898220" y="2420119"/>
              <a:ext cx="396741" cy="396741"/>
            </a:xfrm>
            <a:prstGeom prst="rect">
              <a:avLst/>
            </a:prstGeom>
          </p:spPr>
        </p:pic>
        <p:pic>
          <p:nvPicPr>
            <p:cNvPr id="9" name="image35.jpeg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5641190" y="2412498"/>
              <a:ext cx="454810" cy="422141"/>
            </a:xfrm>
            <a:prstGeom prst="rect">
              <a:avLst/>
            </a:prstGeom>
          </p:spPr>
        </p:pic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841776" y="2353485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18395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5627715" y="2388434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61403" y="34547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4119757" y="4574171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38719" y="56565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6305494" y="4572331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61403" y="56565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 animBg="1"/>
      <p:bldP spid="14" grpId="0"/>
      <p:bldP spid="15" grpId="0" animBg="1"/>
      <p:bldP spid="16" grpId="0"/>
      <p:bldP spid="17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三、仿写词语。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窃窃私语 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AABC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式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伸缩 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两个字意思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相反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NEU-BZ"/>
                <a:ea typeface="方正书宋_GBK"/>
                <a:cs typeface="Times New Roman"/>
              </a:rPr>
              <a:t> 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多种多样 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ABAC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式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NEU-BZ"/>
                <a:ea typeface="方正书宋_GBK"/>
                <a:cs typeface="Times New Roman"/>
              </a:rPr>
              <a:t> .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8991" y="16293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井井有条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88443" y="1512082"/>
            <a:ext cx="1928733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哈哈大笑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5007" y="24424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24459" y="2341117"/>
            <a:ext cx="1056700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上下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5402" y="321828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自由自在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68917" y="3139364"/>
            <a:ext cx="1928733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无边无际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34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四、将词语补充完整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并选词填空。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窃窃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澎湃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丰富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多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多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老师讲课的时候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你们不要在下面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我们的祖国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风景优美。</a:t>
            </a:r>
          </a:p>
        </p:txBody>
      </p:sp>
      <p:sp>
        <p:nvSpPr>
          <p:cNvPr id="8" name="矩形 7"/>
          <p:cNvSpPr/>
          <p:nvPr/>
        </p:nvSpPr>
        <p:spPr>
          <a:xfrm>
            <a:off x="1872006" y="1766701"/>
            <a:ext cx="20185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私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语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40278" y="1795809"/>
            <a:ext cx="20185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波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涛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9763" y="2536806"/>
            <a:ext cx="20185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物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产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83363" y="2553883"/>
            <a:ext cx="25122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种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方正书宋_GBK"/>
                <a:cs typeface="Times New Roman"/>
              </a:rPr>
              <a:t>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样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39476" y="316943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窃窃私语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0959" y="398749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物产丰富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575624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五、根据《海底世界》的内容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将海底珍宝图补充完整。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96165" y="1800575"/>
            <a:ext cx="11541446" cy="39144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81452" y="1850936"/>
            <a:ext cx="41232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海里动物的活动方法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43212" y="2965861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海底的植物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43212" y="3948440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海底的矿藏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30303" y="5003209"/>
            <a:ext cx="5211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景色</a:t>
            </a:r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奇异              物产</a:t>
            </a:r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丰富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228</Words>
  <Application>Microsoft Office PowerPoint</Application>
  <PresentationFormat>自定义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华文宋体</vt:lpstr>
      <vt:lpstr>微软雅黑</vt:lpstr>
      <vt:lpstr>NEU-BZ</vt:lpstr>
      <vt:lpstr>方正书宋_GBK</vt:lpstr>
      <vt:lpstr>方正仿宋_GBK</vt:lpstr>
      <vt:lpstr>Calibri</vt:lpstr>
      <vt:lpstr>方正大标宋_GBK</vt:lpstr>
      <vt:lpstr>方正隶变_GBK</vt:lpstr>
      <vt:lpstr>方正小标宋_GBK</vt:lpstr>
      <vt:lpstr>方正黑体_GBK</vt:lpstr>
      <vt:lpstr>Wingdings</vt:lpstr>
      <vt:lpstr>汉仪雅酷黑 95W</vt:lpstr>
      <vt:lpstr>方正大标宋简体</vt:lpstr>
      <vt:lpstr>Times New Roman</vt:lpstr>
      <vt:lpstr>NEU-HZ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2026-03-11T02:04:17Z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