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3" r:id="rId5"/>
    <p:sldId id="528" r:id="rId6"/>
    <p:sldId id="534" r:id="rId7"/>
    <p:sldId id="529" r:id="rId8"/>
    <p:sldId id="530" r:id="rId9"/>
    <p:sldId id="531" r:id="rId10"/>
    <p:sldId id="535" r:id="rId11"/>
    <p:sldId id="536" r:id="rId12"/>
    <p:sldId id="498" r:id="rId13"/>
    <p:sldId id="427" r:id="rId14"/>
  </p:sldIdLst>
  <p:sldSz cx="12192000" cy="6858000"/>
  <p:notesSz cx="6858000" cy="9144000"/>
  <p:embeddedFontLst>
    <p:embeddedFont>
      <p:font typeface="方正楷体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简体" charset="-122"/>
      <p:regular r:id="rId18"/>
    </p:embeddedFont>
    <p:embeddedFont>
      <p:font typeface="方正魏碑_GBK" pitchFamily="65" charset="-122"/>
      <p:regular r:id="rId19"/>
    </p:embeddedFont>
    <p:embeddedFont>
      <p:font typeface="华文宋体" pitchFamily="2" charset="-122"/>
      <p:regular r:id="rId20"/>
    </p:embeddedFont>
    <p:embeddedFont>
      <p:font typeface="方正书宋_GBK" pitchFamily="65" charset="-122"/>
      <p:regular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方正仿宋_GBK" pitchFamily="65" charset="-122"/>
      <p:regular r:id="rId26"/>
    </p:embeddedFont>
    <p:embeddedFont>
      <p:font typeface="方正大标宋_GBK" pitchFamily="65" charset="-122"/>
      <p:regular r:id="rId27"/>
    </p:embeddedFont>
    <p:embeddedFont>
      <p:font typeface="NEU-HZ" pitchFamily="2" charset="-122"/>
      <p:regular r:id="rId28"/>
      <p:italic r:id="rId29"/>
    </p:embeddedFont>
    <p:embeddedFont>
      <p:font typeface="方正黑体_GBK" pitchFamily="65" charset="-122"/>
      <p:regular r:id="rId30"/>
    </p:embeddedFont>
    <p:embeddedFont>
      <p:font typeface="方正隶变_GBK" pitchFamily="65" charset="-122"/>
      <p:regular r:id="rId31"/>
    </p:embeddedFont>
    <p:embeddedFont>
      <p:font typeface="方正小标宋_GBK" pitchFamily="65" charset="-122"/>
      <p:regular r:id="rId32"/>
    </p:embeddedFont>
    <p:embeddedFont>
      <p:font typeface="NEU-XT" pitchFamily="18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5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１ 古诗三首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正是河豚欲上时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河豚鲜嫩肥美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将要上市销售。　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河豚将要逆江而上产卵。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一条条河豚想要跃出水面。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河豚想要游到江水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上游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008686" y="10517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121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下列说法中有误的一项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第一首诗描写了多种景物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第二首诗则抓住大雁这种动物进行了描写。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第一首诗中的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蒌蒿满地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河豚欲上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是诗人的想象和联想。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第二首诗兼用比喻和拟人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写大雁的情态和感受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侧面衬托出江南春天的温暖。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008686" y="10156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873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59" y="1878068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诗中有四季。读诗句想象美景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诗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句填进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知识卡片中。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墙角数枝梅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凌寒独自开。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草长莺飞二月天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拂堤杨柳醉春烟。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接天莲叶无穷碧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映日荷花别样红。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停车坐爱枫林晚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霜叶红于二月花。</a:t>
            </a:r>
            <a:endParaRPr lang="zh-CN" altLang="en-US" sz="340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8017043" y="1878068"/>
            <a:ext cx="3934326" cy="3924151"/>
          </a:xfrm>
          <a:prstGeom prst="rect">
            <a:avLst/>
          </a:prstGeom>
          <a:noFill/>
          <a:ln w="19050">
            <a:solidFill>
              <a:schemeClr val="tx1"/>
            </a:solidFill>
            <a:prstDash val="lgDash"/>
          </a:ln>
        </p:spPr>
        <p:txBody>
          <a:bodyPr vert="horz" wrap="square" lIns="18000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小标宋_GBK" charset="-122"/>
                <a:cs typeface="宋体" pitchFamily="2" charset="-122"/>
              </a:rPr>
              <a:t>知识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小标宋_GBK" charset="-122"/>
                <a:cs typeface="宋体" pitchFamily="2" charset="-122"/>
              </a:rPr>
              <a:t>卡片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方正书宋_GBK" charset="-122"/>
              <a:cs typeface="宋体" pitchFamily="2" charset="-122"/>
            </a:endParaRP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诗意春天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方正书宋_GBK" charset="-122"/>
                <a:ea typeface="方正书宋_GBK" charset="-122"/>
                <a:cs typeface="宋体" pitchFamily="2" charset="-122"/>
              </a:rPr>
              <a:t>: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    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　</a:t>
            </a:r>
            <a:r>
              <a:rPr lang="zh-CN" altLang="en-US" sz="3400" u="sng">
                <a:solidFill>
                  <a:srgbClr val="000000"/>
                </a:solidFill>
                <a:latin typeface="Times New Roman" pitchFamily="18" charset="0"/>
                <a:ea typeface="方正书宋_GBK" charset="-122"/>
                <a:cs typeface="宋体" pitchFamily="2" charset="-122"/>
              </a:rPr>
              <a:t> </a:t>
            </a:r>
            <a:endParaRPr kumimoji="0" lang="en-US" altLang="zh-CN" sz="34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NEU-BZ" charset="-122"/>
              <a:ea typeface="方正书宋_GBK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缤纷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夏日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方正书宋_GBK" charset="-122"/>
                <a:ea typeface="方正书宋_GBK" charset="-122"/>
                <a:cs typeface="宋体" pitchFamily="2" charset="-122"/>
              </a:rPr>
              <a:t>: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    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方正书宋_GBK" charset="-122"/>
                <a:cs typeface="宋体" pitchFamily="2" charset="-122"/>
              </a:rPr>
              <a:t> 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方正书宋_GBK" charset="-122"/>
              <a:cs typeface="宋体" pitchFamily="2" charset="-122"/>
            </a:endParaRP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绚丽秋时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方正书宋_GBK" charset="-122"/>
                <a:ea typeface="方正书宋_GBK" charset="-122"/>
                <a:cs typeface="宋体" pitchFamily="2" charset="-122"/>
              </a:rPr>
              <a:t>: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     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　</a:t>
            </a:r>
            <a:r>
              <a:rPr lang="zh-CN" altLang="en-US" sz="3400" u="sng">
                <a:solidFill>
                  <a:srgbClr val="000000"/>
                </a:solidFill>
                <a:latin typeface="Times New Roman" pitchFamily="18" charset="0"/>
                <a:ea typeface="方正书宋_GBK" charset="-122"/>
                <a:cs typeface="宋体" pitchFamily="2" charset="-122"/>
              </a:rPr>
              <a:t> </a:t>
            </a:r>
            <a:endParaRPr kumimoji="0" lang="en-US" altLang="zh-CN" sz="34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NEU-BZ" charset="-122"/>
              <a:ea typeface="方正书宋_GBK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别样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冬韵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方正书宋_GBK" charset="-122"/>
                <a:ea typeface="方正书宋_GBK" charset="-122"/>
                <a:cs typeface="宋体" pitchFamily="2" charset="-122"/>
              </a:rPr>
              <a:t>: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      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charset="-122"/>
                <a:ea typeface="方正书宋_GBK" charset="-122"/>
                <a:cs typeface="宋体" pitchFamily="2" charset="-122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方正书宋_GBK" charset="-122"/>
                <a:cs typeface="宋体" pitchFamily="2" charset="-122"/>
              </a:rPr>
              <a:t> </a:t>
            </a:r>
            <a:endParaRPr kumimoji="0" lang="zh-CN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50902" y="2664024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charset="-122"/>
                <a:ea typeface="方正书宋_GBK" charset="-122"/>
                <a:cs typeface="宋体" pitchFamily="2" charset="-122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50902" y="3394575"/>
            <a:ext cx="457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charset="-122"/>
                <a:ea typeface="方正书宋_GBK" charset="-122"/>
                <a:cs typeface="宋体" pitchFamily="2" charset="-122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67862" y="4192035"/>
            <a:ext cx="4892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charset="-122"/>
                <a:ea typeface="方正书宋_GBK" charset="-122"/>
                <a:cs typeface="宋体" pitchFamily="2" charset="-122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20916" y="4950024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 charset="-122"/>
                <a:ea typeface="方正书宋_GBK" charset="-122"/>
                <a:cs typeface="宋体" pitchFamily="2" charset="-122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55496"/>
            <a:ext cx="110064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一、阅读语段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yàn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zi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从南方飞回来了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小溪里的冰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rónɡ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了。我们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fàn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zhōu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水上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看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yuān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yānɡ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戏水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赏芦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新绿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尽情享受大自然的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ēn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丝毫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bù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jiǎn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对大自然的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chónɡ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bài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3147393" y="25056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燕子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3122" y="32415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融化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4418" y="32465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泛舟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40837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鸳鸯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06341" y="40837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59822" y="48297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恩惠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16766" y="48297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29626" y="55876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崇拜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89021" y="861418"/>
            <a:ext cx="1112289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下面诗句中加点的字词解释不正确的一项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泥融飞燕子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泥融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泥土变湿软。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正是河豚欲上时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欲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将要。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小溪泛尽却山行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却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但是。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绿阴不减来时路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阴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树荫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35730" y="17857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482234" y="43994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90843" y="516739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99799" y="283751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482233" y="363744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89021" y="861418"/>
            <a:ext cx="1112289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二、按要求选择。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下列诗句的朗读节奏划分有误的一项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泥融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飞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燕子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蒌蒿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满地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芦芽短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梅子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黄时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日晴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小溪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泛尽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却山行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下列诗句中勾勒的是静态景物的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春风花草香。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春江水暖鸭先知。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小溪泛尽却山行。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沙暖睡鸳鸯。</a:t>
            </a:r>
          </a:p>
        </p:txBody>
      </p:sp>
      <p:sp>
        <p:nvSpPr>
          <p:cNvPr id="6" name="矩形 5"/>
          <p:cNvSpPr/>
          <p:nvPr/>
        </p:nvSpPr>
        <p:spPr>
          <a:xfrm>
            <a:off x="8517582" y="18097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35530" y="40957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121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三、品读诗句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迟日江山丽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春风花草香。泥融飞燕子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沙暖睡鸳鸯。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丽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香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分别从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的角度描写春日的美好。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视觉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嗅觉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听觉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字写出了燕子的繁忙和春天的生机勃勃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字写出了鸳鸯的闲适和春天的温暖。这一上一下、一动一静、一忙一闲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相映成趣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821121" y="2339175"/>
            <a:ext cx="4956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69439" y="2339174"/>
            <a:ext cx="4587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66521" y="43484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50703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006455" cy="393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三、品读诗句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梅子黄时日日晴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小溪泛尽却山行。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读这两句诗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我仿佛看到了这样的画面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82051" y="2261108"/>
            <a:ext cx="1050356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梅子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都成熟了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黄澄澄的。温暖的阳光照着大地。诗人从船上下来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再走山路继续前行。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426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08773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四、请你根据古诗内容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完成下面的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春游推荐卡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889598"/>
              </p:ext>
            </p:extLst>
          </p:nvPr>
        </p:nvGraphicFramePr>
        <p:xfrm>
          <a:off x="650324" y="1722888"/>
          <a:ext cx="10996245" cy="4832096"/>
        </p:xfrm>
        <a:graphic>
          <a:graphicData uri="http://schemas.openxmlformats.org/drawingml/2006/table">
            <a:tbl>
              <a:tblPr firstRow="1" firstCol="1" bandRow="1"/>
              <a:tblGrid>
                <a:gridCol w="1515360"/>
                <a:gridCol w="2237874"/>
                <a:gridCol w="7243011"/>
              </a:tblGrid>
              <a:tr h="62327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魏碑_GBK"/>
                          <a:cs typeface="Times New Roman"/>
                        </a:rPr>
                        <a:t>推荐者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魏碑_GBK"/>
                          <a:cs typeface="Times New Roman"/>
                        </a:rPr>
                        <a:t>推荐地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魏碑_GBK"/>
                          <a:cs typeface="Times New Roman"/>
                        </a:rPr>
                        <a:t>推荐理由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5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杜甫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浣花溪一带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闻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“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迟日江山丽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                   </a:t>
                      </a: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”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的自然芳香。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5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</a:t>
                      </a: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春江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 spc="-15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赏</a:t>
                      </a:r>
                      <a:r>
                        <a:rPr lang="en-US" sz="3400" spc="-15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“</a:t>
                      </a:r>
                      <a:r>
                        <a:rPr lang="zh-CN" sz="3400" spc="-15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竹外桃花三两枝</a:t>
                      </a:r>
                      <a:r>
                        <a:rPr lang="en-US" sz="3400" spc="-15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r>
                        <a:rPr lang="zh-CN" sz="3400" u="sng" spc="-15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u="sng" spc="-15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                         </a:t>
                      </a:r>
                      <a:r>
                        <a:rPr lang="zh-CN" sz="3400" u="sng" spc="-15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400" spc="-15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”</a:t>
                      </a: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的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欢快嬉戏。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5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</a:t>
                      </a: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三衢山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尝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“</a:t>
                      </a: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                         </a:t>
                      </a: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小溪泛尽却山行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”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的酸甜可口。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7861362" y="248160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春风花草香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9921" y="40356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苏轼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26923" y="384506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春江水暖鸭先知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9921" y="54192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曾几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31851" y="521277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梅子黄时日日晴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72086" y="897600"/>
            <a:ext cx="75762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五、阅读下面的古诗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435736"/>
              </p:ext>
            </p:extLst>
          </p:nvPr>
        </p:nvGraphicFramePr>
        <p:xfrm>
          <a:off x="639177" y="1636292"/>
          <a:ext cx="11091612" cy="3821430"/>
        </p:xfrm>
        <a:graphic>
          <a:graphicData uri="http://schemas.openxmlformats.org/drawingml/2006/table">
            <a:tbl>
              <a:tblPr firstRow="1" firstCol="1" bandRow="1"/>
              <a:tblGrid>
                <a:gridCol w="5313013"/>
                <a:gridCol w="5778599"/>
              </a:tblGrid>
              <a:tr h="234615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　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	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小标宋_GBK"/>
                          <a:cs typeface="Times New Roman"/>
                        </a:rPr>
                        <a:t>惠崇春江晚景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其一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901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竹外桃花三两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枝</a:t>
                      </a:r>
                      <a:r>
                        <a:rPr lang="en-US" sz="3400" smtClean="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</a:p>
                    <a:p>
                      <a:pPr marL="0" indent="901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春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江水暖鸭先知。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901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蒌蒿满地芦芽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短</a:t>
                      </a:r>
                      <a:r>
                        <a:rPr lang="en-US" sz="3400" smtClean="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</a:p>
                    <a:p>
                      <a:pPr marL="0" indent="901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正是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河豚欲上时。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7112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小标宋_GBK"/>
                          <a:cs typeface="Times New Roman"/>
                        </a:rPr>
                        <a:t>惠崇春江晚景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(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其二</a:t>
                      </a: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)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722313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u="sng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两两</a:t>
                      </a: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归鸿</a:t>
                      </a:r>
                      <a:r>
                        <a:rPr lang="en-US" sz="3400" u="sng" baseline="300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①</a:t>
                      </a: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欲破群</a:t>
                      </a:r>
                      <a:r>
                        <a:rPr lang="en-US" sz="3400" u="sng" baseline="300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②</a:t>
                      </a:r>
                      <a:r>
                        <a:rPr lang="en-US" sz="3400" u="sng" smtClean="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</a:p>
                    <a:p>
                      <a:pPr marL="0" indent="722313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u="sng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依依</a:t>
                      </a: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还似北归人</a:t>
                      </a:r>
                      <a:r>
                        <a:rPr lang="en-US" sz="3400" u="sng" baseline="300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③</a:t>
                      </a:r>
                      <a:r>
                        <a:rPr lang="zh-CN" sz="3400" u="sng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722313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遥知朔漠</a:t>
                      </a:r>
                      <a:r>
                        <a:rPr lang="en-US" sz="3400" baseline="300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④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多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风雪</a:t>
                      </a:r>
                      <a:r>
                        <a:rPr lang="en-US" sz="3400" smtClean="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</a:p>
                    <a:p>
                      <a:pPr marL="0" indent="722313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更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待江南半月春</a:t>
                      </a:r>
                      <a:r>
                        <a:rPr lang="en-US" sz="3400" baseline="300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⑤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71120" marR="1460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04800" y="5590220"/>
            <a:ext cx="11534273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2400" spc="-15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【注释】 </a:t>
            </a:r>
            <a:r>
              <a:rPr lang="en-US" altLang="zh-CN" sz="2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2400" spc="-15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归鸿</a:t>
            </a:r>
            <a:r>
              <a:rPr lang="en-US" altLang="zh-CN" sz="2400" spc="-15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2400" spc="-15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归雁。</a:t>
            </a:r>
            <a:r>
              <a:rPr lang="en-US" altLang="zh-CN" sz="2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2400" spc="-15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破群</a:t>
            </a:r>
            <a:r>
              <a:rPr lang="en-US" altLang="zh-CN" sz="2400" spc="-15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2400" spc="-15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离开飞行队伍。</a:t>
            </a:r>
            <a:r>
              <a:rPr lang="en-US" altLang="zh-CN" sz="2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2400" spc="-15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依依还似北归人</a:t>
            </a:r>
            <a:r>
              <a:rPr lang="en-US" altLang="zh-CN" sz="2400" spc="-15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2400" spc="-15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不舍的样子就像是向北回家的人。</a:t>
            </a:r>
            <a:r>
              <a:rPr lang="en-US" altLang="zh-CN" sz="2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2400" spc="-15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朔漠</a:t>
            </a:r>
            <a:r>
              <a:rPr lang="en-US" altLang="zh-CN" sz="2400" spc="-15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2400" spc="-15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北方沙漠之地。</a:t>
            </a:r>
            <a:r>
              <a:rPr lang="en-US" altLang="zh-CN" sz="2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2400" spc="-15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更待江南半月春</a:t>
            </a:r>
            <a:r>
              <a:rPr lang="en-US" altLang="zh-CN" sz="2400" spc="-15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2400" spc="-15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还是再在江南度过半月的春光吧。</a:t>
            </a:r>
            <a:endParaRPr lang="zh-CN" altLang="zh-CN" sz="24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这两首诗都是苏轼为惠崇的画《春江晚景》写的题画诗。第一首诗的景物都给人以生机勃勃的感觉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从中可以感受到诗人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之情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第二首诗的画线句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一词写出了大雁对江南晚春的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留恋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457743" y="244421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对春天的喜爱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03122" y="32535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依依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670</Words>
  <Application>Microsoft Office PowerPoint</Application>
  <PresentationFormat>自定义</PresentationFormat>
  <Paragraphs>134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方正楷体_GBK</vt:lpstr>
      <vt:lpstr>微软雅黑</vt:lpstr>
      <vt:lpstr>方正大标宋简体</vt:lpstr>
      <vt:lpstr>方正魏碑_GBK</vt:lpstr>
      <vt:lpstr>华文宋体</vt:lpstr>
      <vt:lpstr>方正书宋_GBK</vt:lpstr>
      <vt:lpstr>NEU-BZ</vt:lpstr>
      <vt:lpstr>方正仿宋_GBK</vt:lpstr>
      <vt:lpstr>方正大标宋_GBK</vt:lpstr>
      <vt:lpstr>Wingdings</vt:lpstr>
      <vt:lpstr>NEU-HZ</vt:lpstr>
      <vt:lpstr>方正黑体_GBK</vt:lpstr>
      <vt:lpstr>Times New Roman</vt:lpstr>
      <vt:lpstr>方正隶变_GBK</vt:lpstr>
      <vt:lpstr>方正小标宋_GBK</vt:lpstr>
      <vt:lpstr>NEU-XT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2026-02-26T07:46:08Z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